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59" r:id="rId3"/>
    <p:sldId id="258" r:id="rId4"/>
    <p:sldId id="260" r:id="rId5"/>
    <p:sldId id="280" r:id="rId6"/>
    <p:sldId id="281" r:id="rId7"/>
    <p:sldId id="292" r:id="rId8"/>
    <p:sldId id="293" r:id="rId9"/>
    <p:sldId id="294" r:id="rId10"/>
    <p:sldId id="295" r:id="rId11"/>
    <p:sldId id="296" r:id="rId12"/>
    <p:sldId id="297" r:id="rId13"/>
    <p:sldId id="298" r:id="rId14"/>
    <p:sldId id="282" r:id="rId15"/>
    <p:sldId id="283" r:id="rId16"/>
    <p:sldId id="284" r:id="rId17"/>
    <p:sldId id="285" r:id="rId18"/>
    <p:sldId id="286" r:id="rId19"/>
    <p:sldId id="287" r:id="rId20"/>
    <p:sldId id="288"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F7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71" autoAdjust="0"/>
  </p:normalViewPr>
  <p:slideViewPr>
    <p:cSldViewPr>
      <p:cViewPr>
        <p:scale>
          <a:sx n="76" d="100"/>
          <a:sy n="76" d="100"/>
        </p:scale>
        <p:origin x="-900" y="-594"/>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1605;&#1593;&#1583;&#1604;%20&#1575;&#1604;&#1575;&#1583;&#1575;&#1569;%202018.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1606;&#1607;&#1609;\noha\&#1606;&#1607;&#1609;\&#1605;&#1593;&#1583;&#1604;&#1575;&#1578;%20&#1571;&#1583;&#1575;&#1569;%20-%20&#1587;&#1581;&#1585;%20(1).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1606;&#1607;&#1575;&#1574;&#1609;%20&#1605;&#1593;&#1583;&#1604;%20&#1575;&#1604;&#1575;&#1583;&#1575;&#1569;%202018.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1606;&#1607;&#1575;&#1574;&#1609;%20&#1605;&#1593;&#1583;&#1604;%20&#1575;&#1604;&#1575;&#1583;&#1575;&#1569;%202018.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rAngAx val="0"/>
      <c:perspective val="0"/>
    </c:view3D>
    <c:floor>
      <c:thickness val="0"/>
    </c:floor>
    <c:sideWall>
      <c:thickness val="0"/>
    </c:sideWall>
    <c:backWall>
      <c:thickness val="0"/>
    </c:backWall>
    <c:plotArea>
      <c:layout>
        <c:manualLayout>
          <c:layoutTarget val="inner"/>
          <c:xMode val="edge"/>
          <c:yMode val="edge"/>
          <c:x val="0"/>
          <c:y val="0.12592592592592594"/>
          <c:w val="0.9733138913191407"/>
          <c:h val="0.73367162438028577"/>
        </c:manualLayout>
      </c:layout>
      <c:pie3DChart>
        <c:varyColors val="1"/>
        <c:ser>
          <c:idx val="0"/>
          <c:order val="0"/>
          <c:tx>
            <c:strRef>
              <c:f>ورقة1!$P$12</c:f>
              <c:strCache>
                <c:ptCount val="1"/>
                <c:pt idx="0">
                  <c:v>2016</c:v>
                </c:pt>
              </c:strCache>
            </c:strRef>
          </c:tx>
          <c:spPr>
            <a:solidFill>
              <a:srgbClr val="9999FF"/>
            </a:solidFill>
            <a:ln w="12700">
              <a:solidFill>
                <a:srgbClr val="000000"/>
              </a:solidFill>
              <a:prstDash val="solid"/>
            </a:ln>
          </c:spPr>
          <c:dPt>
            <c:idx val="0"/>
            <c:bubble3D val="0"/>
          </c:dPt>
          <c:dPt>
            <c:idx val="1"/>
            <c:bubble3D val="0"/>
            <c:spPr>
              <a:solidFill>
                <a:srgbClr val="993366"/>
              </a:solidFill>
              <a:ln w="12700">
                <a:solidFill>
                  <a:srgbClr val="000000"/>
                </a:solidFill>
                <a:prstDash val="solid"/>
              </a:ln>
            </c:spPr>
          </c:dPt>
          <c:cat>
            <c:strRef>
              <c:f>ورقة1!$N$13:$N$14</c:f>
              <c:strCache>
                <c:ptCount val="2"/>
                <c:pt idx="0">
                  <c:v>إجمالي الأبحاث المصنفة دولياً</c:v>
                </c:pt>
                <c:pt idx="1">
                  <c:v>إجمالي الأبحاث غير مصنفة دولياً</c:v>
                </c:pt>
              </c:strCache>
            </c:strRef>
          </c:cat>
          <c:val>
            <c:numRef>
              <c:f>ورقة1!$P$13:$P$14</c:f>
              <c:numCache>
                <c:formatCode>General</c:formatCode>
                <c:ptCount val="2"/>
                <c:pt idx="0">
                  <c:v>167</c:v>
                </c:pt>
                <c:pt idx="1">
                  <c:v>55</c:v>
                </c:pt>
              </c:numCache>
            </c:numRef>
          </c:val>
        </c:ser>
        <c:dLbls>
          <c:showLegendKey val="0"/>
          <c:showVal val="0"/>
          <c:showCatName val="0"/>
          <c:showSerName val="0"/>
          <c:showPercent val="0"/>
          <c:showBubbleSize val="0"/>
          <c:showLeaderLines val="1"/>
        </c:dLbls>
      </c:pie3DChart>
    </c:plotArea>
    <c:plotVisOnly val="1"/>
    <c:dispBlanksAs val="zero"/>
    <c:showDLblsOverMax val="0"/>
  </c:chart>
  <c:spPr>
    <a:solidFill>
      <a:srgbClr val="FFFFFF"/>
    </a:solidFill>
    <a:ln w="3175">
      <a:solidFill>
        <a:srgbClr val="000000"/>
      </a:solidFill>
      <a:prstDash val="solid"/>
    </a:ln>
  </c:spPr>
  <c:txPr>
    <a:bodyPr/>
    <a:lstStyle/>
    <a:p>
      <a:pPr>
        <a:defRPr sz="9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
          <c:y val="0"/>
          <c:w val="1"/>
          <c:h val="0.99451392105398595"/>
        </c:manualLayout>
      </c:layout>
      <c:pie3DChart>
        <c:varyColors val="1"/>
        <c:ser>
          <c:idx val="0"/>
          <c:order val="0"/>
          <c:tx>
            <c:strRef>
              <c:f>Sheet7!$B$16:$B$17</c:f>
              <c:strCache>
                <c:ptCount val="1"/>
              </c:strCache>
            </c:strRef>
          </c:tx>
          <c:cat>
            <c:strRef>
              <c:f>Sheet7!$A$18:$A$26</c:f>
              <c:strCache>
                <c:ptCount val="4"/>
                <c:pt idx="0">
                  <c:v>الجهه</c:v>
                </c:pt>
                <c:pt idx="1">
                  <c:v>مركز تكنولوجيا الاشعاع</c:v>
                </c:pt>
                <c:pt idx="2">
                  <c:v>مركز البحوث النووية</c:v>
                </c:pt>
                <c:pt idx="3">
                  <c:v>مركز المعامل الحارة</c:v>
                </c:pt>
              </c:strCache>
            </c:strRef>
          </c:cat>
          <c:val>
            <c:numRef>
              <c:f>Sheet7!$B$18:$B$26</c:f>
              <c:numCache>
                <c:formatCode>General</c:formatCode>
                <c:ptCount val="9"/>
                <c:pt idx="0">
                  <c:v>0</c:v>
                </c:pt>
                <c:pt idx="1">
                  <c:v>60</c:v>
                </c:pt>
                <c:pt idx="2">
                  <c:v>57</c:v>
                </c:pt>
                <c:pt idx="3">
                  <c:v>60</c:v>
                </c:pt>
              </c:numCache>
            </c:numRef>
          </c:val>
        </c:ser>
        <c:ser>
          <c:idx val="1"/>
          <c:order val="1"/>
          <c:tx>
            <c:strRef>
              <c:f>Sheet7!$C$16:$C$17</c:f>
              <c:strCache>
                <c:ptCount val="1"/>
              </c:strCache>
            </c:strRef>
          </c:tx>
          <c:cat>
            <c:strRef>
              <c:f>Sheet7!$A$18:$A$26</c:f>
              <c:strCache>
                <c:ptCount val="4"/>
                <c:pt idx="0">
                  <c:v>الجهه</c:v>
                </c:pt>
                <c:pt idx="1">
                  <c:v>مركز تكنولوجيا الاشعاع</c:v>
                </c:pt>
                <c:pt idx="2">
                  <c:v>مركز البحوث النووية</c:v>
                </c:pt>
                <c:pt idx="3">
                  <c:v>مركز المعامل الحارة</c:v>
                </c:pt>
              </c:strCache>
            </c:strRef>
          </c:cat>
          <c:val>
            <c:numRef>
              <c:f>Sheet7!$C$18:$C$26</c:f>
              <c:numCache>
                <c:formatCode>0%</c:formatCode>
                <c:ptCount val="9"/>
                <c:pt idx="0" formatCode="General">
                  <c:v>0</c:v>
                </c:pt>
                <c:pt idx="1">
                  <c:v>0.33800000000000002</c:v>
                </c:pt>
                <c:pt idx="2">
                  <c:v>0.32200000000000001</c:v>
                </c:pt>
                <c:pt idx="3">
                  <c:v>0.33800000000000002</c:v>
                </c:pt>
              </c:numCache>
            </c:numRef>
          </c:val>
        </c:ser>
        <c:ser>
          <c:idx val="2"/>
          <c:order val="2"/>
          <c:tx>
            <c:strRef>
              <c:f>Sheet7!$D$16:$D$17</c:f>
              <c:strCache>
                <c:ptCount val="1"/>
              </c:strCache>
            </c:strRef>
          </c:tx>
          <c:cat>
            <c:strRef>
              <c:f>Sheet7!$A$18:$A$26</c:f>
              <c:strCache>
                <c:ptCount val="4"/>
                <c:pt idx="0">
                  <c:v>الجهه</c:v>
                </c:pt>
                <c:pt idx="1">
                  <c:v>مركز تكنولوجيا الاشعاع</c:v>
                </c:pt>
                <c:pt idx="2">
                  <c:v>مركز البحوث النووية</c:v>
                </c:pt>
                <c:pt idx="3">
                  <c:v>مركز المعامل الحارة</c:v>
                </c:pt>
              </c:strCache>
            </c:strRef>
          </c:cat>
          <c:val>
            <c:numRef>
              <c:f>Sheet7!$D$18:$D$26</c:f>
              <c:numCache>
                <c:formatCode>General</c:formatCode>
                <c:ptCount val="9"/>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36"/>
      <c:rotY val="340"/>
      <c:depthPercent val="100"/>
      <c:rAngAx val="1"/>
    </c:view3D>
    <c:floor>
      <c:thickness val="0"/>
      <c:spPr>
        <a:solidFill>
          <a:srgbClr val="C0C0C0"/>
        </a:solidFill>
        <a:ln w="3175">
          <a:solidFill>
            <a:srgbClr val="000000"/>
          </a:solidFill>
          <a:prstDash val="solid"/>
        </a:ln>
      </c:spPr>
    </c:floor>
    <c:sideWall>
      <c:thickness val="0"/>
      <c:spPr>
        <a:solidFill>
          <a:srgbClr val="CCFFFF"/>
        </a:solidFill>
        <a:ln w="12700">
          <a:solidFill>
            <a:srgbClr val="808080"/>
          </a:solidFill>
          <a:prstDash val="solid"/>
        </a:ln>
      </c:spPr>
    </c:sideWall>
    <c:backWall>
      <c:thickness val="0"/>
      <c:spPr>
        <a:solidFill>
          <a:srgbClr val="CCFFFF"/>
        </a:solidFill>
        <a:ln w="12700">
          <a:solidFill>
            <a:srgbClr val="808080"/>
          </a:solidFill>
          <a:prstDash val="solid"/>
        </a:ln>
      </c:spPr>
    </c:backWall>
    <c:plotArea>
      <c:layout>
        <c:manualLayout>
          <c:layoutTarget val="inner"/>
          <c:xMode val="edge"/>
          <c:yMode val="edge"/>
          <c:x val="1.646090534979424E-2"/>
          <c:y val="0.10907269618820584"/>
          <c:w val="0.74348522093249114"/>
          <c:h val="0.68807544938434573"/>
        </c:manualLayout>
      </c:layout>
      <c:bar3DChart>
        <c:barDir val="col"/>
        <c:grouping val="clustered"/>
        <c:varyColors val="0"/>
        <c:ser>
          <c:idx val="0"/>
          <c:order val="0"/>
          <c:tx>
            <c:strRef>
              <c:f>ورقة3!$N$8</c:f>
              <c:strCache>
                <c:ptCount val="1"/>
                <c:pt idx="0">
                  <c:v>2016</c:v>
                </c:pt>
              </c:strCache>
            </c:strRef>
          </c:tx>
          <c:spPr>
            <a:solidFill>
              <a:srgbClr val="FFFF00"/>
            </a:solidFill>
            <a:ln w="12700">
              <a:solidFill>
                <a:srgbClr val="000000"/>
              </a:solidFill>
              <a:prstDash val="solid"/>
            </a:ln>
          </c:spPr>
          <c:invertIfNegative val="0"/>
          <c:dLbls>
            <c:dLbl>
              <c:idx val="0"/>
              <c:layout>
                <c:manualLayout>
                  <c:x val="6.08539489623805E-4"/>
                  <c:y val="-2.96767204540853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3774174335977625E-3"/>
                  <c:y val="-1.40227689008181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7744074125917191E-3"/>
                  <c:y val="-1.438615491221095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7.5432853565656766E-3"/>
                  <c:y val="-3.957815286278043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03120192856197E-2"/>
                  <c:y val="-3.022212053195938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11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ورقة3!$O$7</c:f>
              <c:strCache>
                <c:ptCount val="1"/>
                <c:pt idx="0">
                  <c:v>Activity (Ci)</c:v>
                </c:pt>
              </c:strCache>
            </c:strRef>
          </c:cat>
          <c:val>
            <c:numRef>
              <c:f>ورقة3!$N$9:$N$13</c:f>
              <c:numCache>
                <c:formatCode>General</c:formatCode>
                <c:ptCount val="5"/>
                <c:pt idx="0">
                  <c:v>4</c:v>
                </c:pt>
                <c:pt idx="1">
                  <c:v>6</c:v>
                </c:pt>
                <c:pt idx="2">
                  <c:v>4</c:v>
                </c:pt>
                <c:pt idx="3">
                  <c:v>0</c:v>
                </c:pt>
                <c:pt idx="4">
                  <c:v>1</c:v>
                </c:pt>
              </c:numCache>
            </c:numRef>
          </c:val>
        </c:ser>
        <c:ser>
          <c:idx val="2"/>
          <c:order val="1"/>
          <c:tx>
            <c:strRef>
              <c:f>ورقة3!$M$8</c:f>
              <c:strCache>
                <c:ptCount val="1"/>
                <c:pt idx="0">
                  <c:v>2017</c:v>
                </c:pt>
              </c:strCache>
            </c:strRef>
          </c:tx>
          <c:spPr>
            <a:solidFill>
              <a:srgbClr val="339966"/>
            </a:solidFill>
            <a:ln w="12700">
              <a:solidFill>
                <a:srgbClr val="000000"/>
              </a:solidFill>
              <a:prstDash val="solid"/>
            </a:ln>
          </c:spPr>
          <c:invertIfNegative val="0"/>
          <c:dLbls>
            <c:dLbl>
              <c:idx val="0"/>
              <c:layout>
                <c:manualLayout>
                  <c:x val="4.4252890508001963E-3"/>
                  <c:y val="-5.301887293373236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0789351445944524E-3"/>
                  <c:y val="-3.336574889043483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75925123588409E-3"/>
                  <c:y val="-3.394310119991256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8.7262790363125675E-3"/>
                  <c:y val="-3.309854063463779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0123269015306594E-2"/>
                  <c:y val="-2.050238112896063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11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ورقة3!$O$7</c:f>
              <c:strCache>
                <c:ptCount val="1"/>
                <c:pt idx="0">
                  <c:v>Activity (Ci)</c:v>
                </c:pt>
              </c:strCache>
            </c:strRef>
          </c:cat>
          <c:val>
            <c:numRef>
              <c:f>ورقة3!$M$9:$M$13</c:f>
              <c:numCache>
                <c:formatCode>General</c:formatCode>
                <c:ptCount val="5"/>
                <c:pt idx="0">
                  <c:v>27</c:v>
                </c:pt>
                <c:pt idx="1">
                  <c:v>51</c:v>
                </c:pt>
                <c:pt idx="2">
                  <c:v>31</c:v>
                </c:pt>
                <c:pt idx="3">
                  <c:v>2</c:v>
                </c:pt>
                <c:pt idx="4">
                  <c:v>4</c:v>
                </c:pt>
              </c:numCache>
            </c:numRef>
          </c:val>
        </c:ser>
        <c:dLbls>
          <c:showLegendKey val="0"/>
          <c:showVal val="0"/>
          <c:showCatName val="0"/>
          <c:showSerName val="0"/>
          <c:showPercent val="0"/>
          <c:showBubbleSize val="0"/>
        </c:dLbls>
        <c:gapWidth val="150"/>
        <c:shape val="box"/>
        <c:axId val="59428352"/>
        <c:axId val="43899072"/>
        <c:axId val="0"/>
      </c:bar3DChart>
      <c:catAx>
        <c:axId val="59428352"/>
        <c:scaling>
          <c:orientation val="maxMin"/>
        </c:scaling>
        <c:delete val="1"/>
        <c:axPos val="b"/>
        <c:numFmt formatCode="General" sourceLinked="1"/>
        <c:majorTickMark val="out"/>
        <c:minorTickMark val="none"/>
        <c:tickLblPos val="low"/>
        <c:crossAx val="43899072"/>
        <c:crosses val="autoZero"/>
        <c:auto val="1"/>
        <c:lblAlgn val="r"/>
        <c:lblOffset val="100"/>
        <c:tickLblSkip val="1"/>
        <c:tickMarkSkip val="1"/>
        <c:noMultiLvlLbl val="0"/>
      </c:catAx>
      <c:valAx>
        <c:axId val="43899072"/>
        <c:scaling>
          <c:orientation val="minMax"/>
        </c:scaling>
        <c:delete val="0"/>
        <c:axPos val="r"/>
        <c:majorGridlines>
          <c:spPr>
            <a:ln w="3175">
              <a:solidFill>
                <a:srgbClr val="000000"/>
              </a:solidFill>
              <a:prstDash val="solid"/>
            </a:ln>
          </c:spPr>
        </c:majorGridlines>
        <c:title>
          <c:tx>
            <c:rich>
              <a:bodyPr rot="0" vert="horz"/>
              <a:lstStyle/>
              <a:p>
                <a:pPr algn="ctr">
                  <a:defRPr sz="1100" b="1" i="0" u="none" strike="noStrike" baseline="0">
                    <a:solidFill>
                      <a:srgbClr val="000000"/>
                    </a:solidFill>
                    <a:latin typeface="Arial"/>
                    <a:ea typeface="Arial"/>
                    <a:cs typeface="Arial"/>
                  </a:defRPr>
                </a:pPr>
                <a:r>
                  <a:rPr lang="en-US"/>
                  <a:t>No. of Gernerators</a:t>
                </a:r>
              </a:p>
            </c:rich>
          </c:tx>
          <c:layout>
            <c:manualLayout>
              <c:xMode val="edge"/>
              <c:yMode val="edge"/>
              <c:x val="0.7983549175694602"/>
              <c:y val="0.10397585622898055"/>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00" b="0" i="0" u="none" strike="noStrike" baseline="0">
                <a:solidFill>
                  <a:srgbClr val="000000"/>
                </a:solidFill>
                <a:latin typeface="Arial"/>
                <a:ea typeface="Arial"/>
                <a:cs typeface="Arial"/>
              </a:defRPr>
            </a:pPr>
            <a:endParaRPr lang="en-US"/>
          </a:p>
        </c:txPr>
        <c:crossAx val="59428352"/>
        <c:crosses val="min"/>
        <c:crossBetween val="between"/>
      </c:valAx>
      <c:spPr>
        <a:noFill/>
        <a:ln w="25400">
          <a:noFill/>
        </a:ln>
      </c:spPr>
    </c:plotArea>
    <c:plotVisOnly val="1"/>
    <c:dispBlanksAs val="gap"/>
    <c:showDLblsOverMax val="0"/>
  </c:chart>
  <c:spPr>
    <a:solidFill>
      <a:srgbClr val="FFCC99"/>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36"/>
      <c:rotY val="340"/>
      <c:depthPercent val="100"/>
      <c:rAngAx val="1"/>
    </c:view3D>
    <c:floor>
      <c:thickness val="0"/>
      <c:spPr>
        <a:solidFill>
          <a:srgbClr val="C0C0C0"/>
        </a:solidFill>
        <a:ln w="3175">
          <a:solidFill>
            <a:srgbClr val="000000"/>
          </a:solidFill>
          <a:prstDash val="solid"/>
        </a:ln>
      </c:spPr>
    </c:floor>
    <c:sideWall>
      <c:thickness val="0"/>
      <c:spPr>
        <a:solidFill>
          <a:srgbClr val="CCFFFF"/>
        </a:solidFill>
        <a:ln w="12700">
          <a:solidFill>
            <a:srgbClr val="808080"/>
          </a:solidFill>
          <a:prstDash val="solid"/>
        </a:ln>
      </c:spPr>
    </c:sideWall>
    <c:backWall>
      <c:thickness val="0"/>
      <c:spPr>
        <a:solidFill>
          <a:srgbClr val="CCFFFF"/>
        </a:solidFill>
        <a:ln w="12700">
          <a:solidFill>
            <a:srgbClr val="808080"/>
          </a:solidFill>
          <a:prstDash val="solid"/>
        </a:ln>
      </c:spPr>
    </c:backWall>
    <c:plotArea>
      <c:layout>
        <c:manualLayout>
          <c:layoutTarget val="inner"/>
          <c:xMode val="edge"/>
          <c:yMode val="edge"/>
          <c:x val="2.0118884316415182E-2"/>
          <c:y val="0.12843204055080509"/>
          <c:w val="0.74348522093249114"/>
          <c:h val="0.68807544938434573"/>
        </c:manualLayout>
      </c:layout>
      <c:bar3DChart>
        <c:barDir val="col"/>
        <c:grouping val="clustered"/>
        <c:varyColors val="0"/>
        <c:ser>
          <c:idx val="0"/>
          <c:order val="0"/>
          <c:tx>
            <c:strRef>
              <c:f>ورقة3!$N$23</c:f>
              <c:strCache>
                <c:ptCount val="1"/>
                <c:pt idx="0">
                  <c:v>2016</c:v>
                </c:pt>
              </c:strCache>
            </c:strRef>
          </c:tx>
          <c:spPr>
            <a:solidFill>
              <a:srgbClr val="FFFF00"/>
            </a:solidFill>
            <a:ln w="12700">
              <a:solidFill>
                <a:srgbClr val="000000"/>
              </a:solidFill>
              <a:prstDash val="solid"/>
            </a:ln>
          </c:spPr>
          <c:invertIfNegative val="0"/>
          <c:dLbls>
            <c:dLbl>
              <c:idx val="0"/>
              <c:layout>
                <c:manualLayout>
                  <c:x val="-6.8749842483681305E-3"/>
                  <c:y val="-2.439124908813332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3139921295846249E-3"/>
                  <c:y val="1.64787281246004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8802983989141276E-5"/>
                  <c:y val="-1.104528123096360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601445909796255E-3"/>
                  <c:y val="-9.0147327572592112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676729709197203E-3"/>
                  <c:y val="-1.4940324436522729E-2"/>
                </c:manualLayout>
              </c:layout>
              <c:tx>
                <c:rich>
                  <a:bodyPr/>
                  <a:lstStyle/>
                  <a:p>
                    <a:r>
                      <a:rPr lang="en-US"/>
                      <a:t>40</a:t>
                    </a:r>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4121851023766062E-3"/>
                  <c:y val="-7.907106167602975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18929162661251706"/>
                  <c:y val="1.901195015379524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7.6722076407115772E-2"/>
                  <c:y val="2.1679338793252564E-2"/>
                </c:manualLayout>
              </c:layout>
              <c:tx>
                <c:rich>
                  <a:bodyPr/>
                  <a:lstStyle/>
                  <a:p>
                    <a:r>
                      <a:rPr lang="en-US"/>
                      <a:t>0</a:t>
                    </a:r>
                  </a:p>
                </c:rich>
              </c:tx>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0682450701892715E-2"/>
                  <c:y val="1.641796208138739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4.2950577679847633E-2"/>
                  <c:y val="-0.20691890591040016"/>
                </c:manualLayout>
              </c:layout>
              <c:tx>
                <c:rich>
                  <a:bodyPr/>
                  <a:lstStyle/>
                  <a:p>
                    <a:r>
                      <a:rPr lang="en-US"/>
                      <a:t>86</a:t>
                    </a:r>
                  </a:p>
                </c:rich>
              </c:tx>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11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ورقة3!$O$22</c:f>
              <c:strCache>
                <c:ptCount val="1"/>
                <c:pt idx="0">
                  <c:v>Activity (Ci)</c:v>
                </c:pt>
              </c:strCache>
            </c:strRef>
          </c:cat>
          <c:val>
            <c:numRef>
              <c:f>ورقة3!$N$24:$N$33</c:f>
              <c:numCache>
                <c:formatCode>General</c:formatCode>
                <c:ptCount val="10"/>
                <c:pt idx="0">
                  <c:v>171</c:v>
                </c:pt>
                <c:pt idx="1">
                  <c:v>2</c:v>
                </c:pt>
                <c:pt idx="2">
                  <c:v>11</c:v>
                </c:pt>
                <c:pt idx="3">
                  <c:v>3</c:v>
                </c:pt>
                <c:pt idx="4">
                  <c:v>40</c:v>
                </c:pt>
                <c:pt idx="5">
                  <c:v>36</c:v>
                </c:pt>
                <c:pt idx="6">
                  <c:v>0</c:v>
                </c:pt>
                <c:pt idx="7">
                  <c:v>13</c:v>
                </c:pt>
                <c:pt idx="8">
                  <c:v>70</c:v>
                </c:pt>
                <c:pt idx="9">
                  <c:v>18</c:v>
                </c:pt>
              </c:numCache>
            </c:numRef>
          </c:val>
        </c:ser>
        <c:ser>
          <c:idx val="2"/>
          <c:order val="1"/>
          <c:tx>
            <c:strRef>
              <c:f>ورقة3!$M$23</c:f>
              <c:strCache>
                <c:ptCount val="1"/>
                <c:pt idx="0">
                  <c:v>2017</c:v>
                </c:pt>
              </c:strCache>
            </c:strRef>
          </c:tx>
          <c:spPr>
            <a:solidFill>
              <a:srgbClr val="339966"/>
            </a:solidFill>
            <a:ln w="12700">
              <a:solidFill>
                <a:srgbClr val="000000"/>
              </a:solidFill>
              <a:prstDash val="solid"/>
            </a:ln>
          </c:spPr>
          <c:invertIfNegative val="0"/>
          <c:dLbls>
            <c:dLbl>
              <c:idx val="0"/>
              <c:layout>
                <c:manualLayout>
                  <c:x val="1.2450809903906044E-2"/>
                  <c:y val="9.4367860177936211E-4"/>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7371619699800904E-3"/>
                  <c:y val="4.838721807338552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delete val="1"/>
              <c:extLst>
                <c:ext xmlns:c15="http://schemas.microsoft.com/office/drawing/2012/chart" uri="{CE6537A1-D6FC-4f65-9D91-7224C49458BB}"/>
              </c:extLst>
            </c:dLbl>
            <c:dLbl>
              <c:idx val="3"/>
              <c:layout>
                <c:manualLayout>
                  <c:x val="-6.2644185937663147E-2"/>
                  <c:y val="-1.242545254909039E-2"/>
                </c:manualLayout>
              </c:layout>
              <c:tx>
                <c:rich>
                  <a:bodyPr/>
                  <a:lstStyle/>
                  <a:p>
                    <a:r>
                      <a:rPr lang="en-US"/>
                      <a:t>7</a:t>
                    </a:r>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516441103298301E-2"/>
                  <c:y val="-2.258872368747602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6.6830123600805039E-3"/>
                  <c:y val="-5.647932976859267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0503152126560313E-3"/>
                  <c:y val="-1.443975663500508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9.9288206258168338E-3"/>
                  <c:y val="-2.699877415036587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9.1493686745946878E-2"/>
                  <c:y val="0.22568508449337815"/>
                </c:manualLayout>
              </c:layout>
              <c:tx>
                <c:rich>
                  <a:bodyPr/>
                  <a:lstStyle/>
                  <a:p>
                    <a:r>
                      <a:rPr lang="en-US"/>
                      <a:t>13</a:t>
                    </a:r>
                  </a:p>
                </c:rich>
              </c:tx>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7570972352735744E-2"/>
                  <c:y val="-3.7837089848009757E-2"/>
                </c:manualLayout>
              </c:layout>
              <c:tx>
                <c:rich>
                  <a:bodyPr/>
                  <a:lstStyle/>
                  <a:p>
                    <a:r>
                      <a:rPr lang="en-US"/>
                      <a:t>18</a:t>
                    </a:r>
                  </a:p>
                </c:rich>
              </c:tx>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sz="11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ورقة3!$O$22</c:f>
              <c:strCache>
                <c:ptCount val="1"/>
                <c:pt idx="0">
                  <c:v>Activity (Ci)</c:v>
                </c:pt>
              </c:strCache>
            </c:strRef>
          </c:cat>
          <c:val>
            <c:numRef>
              <c:f>ورقة3!$M$24:$M$33</c:f>
              <c:numCache>
                <c:formatCode>General</c:formatCode>
                <c:ptCount val="10"/>
                <c:pt idx="0">
                  <c:v>175</c:v>
                </c:pt>
                <c:pt idx="1">
                  <c:v>0</c:v>
                </c:pt>
                <c:pt idx="2">
                  <c:v>7</c:v>
                </c:pt>
                <c:pt idx="3">
                  <c:v>0</c:v>
                </c:pt>
                <c:pt idx="4">
                  <c:v>56</c:v>
                </c:pt>
                <c:pt idx="5">
                  <c:v>54</c:v>
                </c:pt>
                <c:pt idx="6">
                  <c:v>22</c:v>
                </c:pt>
                <c:pt idx="7">
                  <c:v>9</c:v>
                </c:pt>
                <c:pt idx="8">
                  <c:v>86</c:v>
                </c:pt>
                <c:pt idx="9">
                  <c:v>3</c:v>
                </c:pt>
              </c:numCache>
            </c:numRef>
          </c:val>
        </c:ser>
        <c:dLbls>
          <c:showLegendKey val="0"/>
          <c:showVal val="0"/>
          <c:showCatName val="0"/>
          <c:showSerName val="0"/>
          <c:showPercent val="0"/>
          <c:showBubbleSize val="0"/>
        </c:dLbls>
        <c:gapWidth val="150"/>
        <c:shape val="box"/>
        <c:axId val="59535360"/>
        <c:axId val="86155264"/>
        <c:axId val="0"/>
      </c:bar3DChart>
      <c:catAx>
        <c:axId val="59535360"/>
        <c:scaling>
          <c:orientation val="maxMin"/>
        </c:scaling>
        <c:delete val="1"/>
        <c:axPos val="b"/>
        <c:numFmt formatCode="General" sourceLinked="1"/>
        <c:majorTickMark val="out"/>
        <c:minorTickMark val="none"/>
        <c:tickLblPos val="low"/>
        <c:crossAx val="86155264"/>
        <c:crosses val="autoZero"/>
        <c:auto val="1"/>
        <c:lblAlgn val="ctr"/>
        <c:lblOffset val="100"/>
        <c:tickLblSkip val="1"/>
        <c:tickMarkSkip val="1"/>
        <c:noMultiLvlLbl val="0"/>
      </c:catAx>
      <c:valAx>
        <c:axId val="86155264"/>
        <c:scaling>
          <c:orientation val="minMax"/>
        </c:scaling>
        <c:delete val="0"/>
        <c:axPos val="r"/>
        <c:majorGridlines>
          <c:spPr>
            <a:ln w="3175">
              <a:solidFill>
                <a:srgbClr val="000000"/>
              </a:solidFill>
              <a:prstDash val="solid"/>
            </a:ln>
          </c:spPr>
        </c:majorGridlines>
        <c:title>
          <c:tx>
            <c:rich>
              <a:bodyPr rot="0" vert="horz"/>
              <a:lstStyle/>
              <a:p>
                <a:pPr algn="ctr">
                  <a:defRPr sz="1100" b="1" i="0" u="none" strike="noStrike" baseline="0">
                    <a:solidFill>
                      <a:srgbClr val="000000"/>
                    </a:solidFill>
                    <a:latin typeface="Arial"/>
                    <a:ea typeface="Arial"/>
                    <a:cs typeface="Arial"/>
                  </a:defRPr>
                </a:pPr>
                <a:r>
                  <a:rPr lang="en-US"/>
                  <a:t>No. Vials</a:t>
                </a:r>
              </a:p>
            </c:rich>
          </c:tx>
          <c:layout>
            <c:manualLayout>
              <c:xMode val="edge"/>
              <c:yMode val="edge"/>
              <c:x val="0.80932899848424289"/>
              <c:y val="3.4383954154727794E-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00" b="0" i="0" u="none" strike="noStrike" baseline="0">
                <a:solidFill>
                  <a:srgbClr val="000000"/>
                </a:solidFill>
                <a:latin typeface="Arial"/>
                <a:ea typeface="Arial"/>
                <a:cs typeface="Arial"/>
              </a:defRPr>
            </a:pPr>
            <a:endParaRPr lang="en-US"/>
          </a:p>
        </c:txPr>
        <c:crossAx val="59535360"/>
        <c:crosses val="min"/>
        <c:crossBetween val="between"/>
      </c:valAx>
      <c:spPr>
        <a:noFill/>
        <a:ln w="25400">
          <a:noFill/>
        </a:ln>
      </c:spPr>
    </c:plotArea>
    <c:plotVisOnly val="1"/>
    <c:dispBlanksAs val="gap"/>
    <c:showDLblsOverMax val="0"/>
  </c:chart>
  <c:spPr>
    <a:solidFill>
      <a:srgbClr val="FFCC99"/>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_rels/drawing2.xml.rels><?xml version="1.0" encoding="UTF-8" standalone="yes"?>
<Relationships xmlns="http://schemas.openxmlformats.org/package/2006/relationships"><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0.67764</cdr:x>
      <cdr:y>0.76453</cdr:y>
    </cdr:from>
    <cdr:to>
      <cdr:x>0.80521</cdr:x>
      <cdr:y>1</cdr:y>
    </cdr:to>
    <cdr:sp macro="" textlink="">
      <cdr:nvSpPr>
        <cdr:cNvPr id="4" name="TextBox 3"/>
        <cdr:cNvSpPr txBox="1"/>
      </cdr:nvSpPr>
      <cdr:spPr>
        <a:xfrm xmlns:a="http://schemas.openxmlformats.org/drawingml/2006/main">
          <a:off x="4705349" y="2381249"/>
          <a:ext cx="88582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1</a:t>
          </a:r>
        </a:p>
      </cdr:txBody>
    </cdr:sp>
  </cdr:relSizeAnchor>
  <cdr:relSizeAnchor xmlns:cdr="http://schemas.openxmlformats.org/drawingml/2006/chartDrawing">
    <cdr:from>
      <cdr:x>0.53086</cdr:x>
      <cdr:y>0.75229</cdr:y>
    </cdr:from>
    <cdr:to>
      <cdr:x>0.61317</cdr:x>
      <cdr:y>0.89908</cdr:y>
    </cdr:to>
    <cdr:sp macro="" textlink="">
      <cdr:nvSpPr>
        <cdr:cNvPr id="5" name="TextBox 4"/>
        <cdr:cNvSpPr txBox="1"/>
      </cdr:nvSpPr>
      <cdr:spPr>
        <a:xfrm xmlns:a="http://schemas.openxmlformats.org/drawingml/2006/main">
          <a:off x="3686175" y="2343150"/>
          <a:ext cx="571500" cy="457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1.5</a:t>
          </a:r>
        </a:p>
      </cdr:txBody>
    </cdr:sp>
  </cdr:relSizeAnchor>
  <cdr:relSizeAnchor xmlns:cdr="http://schemas.openxmlformats.org/drawingml/2006/chartDrawing">
    <cdr:from>
      <cdr:x>0.3882</cdr:x>
      <cdr:y>0.7737</cdr:y>
    </cdr:from>
    <cdr:to>
      <cdr:x>0.51852</cdr:x>
      <cdr:y>1</cdr:y>
    </cdr:to>
    <cdr:sp macro="" textlink="">
      <cdr:nvSpPr>
        <cdr:cNvPr id="6" name="TextBox 5"/>
        <cdr:cNvSpPr txBox="1"/>
      </cdr:nvSpPr>
      <cdr:spPr>
        <a:xfrm xmlns:a="http://schemas.openxmlformats.org/drawingml/2006/main">
          <a:off x="2695574" y="2409825"/>
          <a:ext cx="904875" cy="7048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2</a:t>
          </a:r>
        </a:p>
      </cdr:txBody>
    </cdr:sp>
  </cdr:relSizeAnchor>
  <cdr:relSizeAnchor xmlns:cdr="http://schemas.openxmlformats.org/drawingml/2006/chartDrawing">
    <cdr:from>
      <cdr:x>0.2524</cdr:x>
      <cdr:y>0.75841</cdr:y>
    </cdr:from>
    <cdr:to>
      <cdr:x>0.3786</cdr:x>
      <cdr:y>1</cdr:y>
    </cdr:to>
    <cdr:sp macro="" textlink="">
      <cdr:nvSpPr>
        <cdr:cNvPr id="7" name="TextBox 6"/>
        <cdr:cNvSpPr txBox="1"/>
      </cdr:nvSpPr>
      <cdr:spPr>
        <a:xfrm xmlns:a="http://schemas.openxmlformats.org/drawingml/2006/main">
          <a:off x="1752600" y="2362199"/>
          <a:ext cx="876300" cy="7524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2.5</a:t>
          </a:r>
        </a:p>
      </cdr:txBody>
    </cdr:sp>
  </cdr:relSizeAnchor>
  <cdr:relSizeAnchor xmlns:cdr="http://schemas.openxmlformats.org/drawingml/2006/chartDrawing">
    <cdr:from>
      <cdr:x>0.11797</cdr:x>
      <cdr:y>0.76758</cdr:y>
    </cdr:from>
    <cdr:to>
      <cdr:x>0.24005</cdr:x>
      <cdr:y>1</cdr:y>
    </cdr:to>
    <cdr:sp macro="" textlink="">
      <cdr:nvSpPr>
        <cdr:cNvPr id="8" name="TextBox 7"/>
        <cdr:cNvSpPr txBox="1"/>
      </cdr:nvSpPr>
      <cdr:spPr>
        <a:xfrm xmlns:a="http://schemas.openxmlformats.org/drawingml/2006/main">
          <a:off x="819149" y="2390775"/>
          <a:ext cx="847725" cy="7239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3</a:t>
          </a:r>
        </a:p>
      </cdr:txBody>
    </cdr:sp>
  </cdr:relSizeAnchor>
  <cdr:relSizeAnchor xmlns:cdr="http://schemas.openxmlformats.org/drawingml/2006/chartDrawing">
    <cdr:from>
      <cdr:x>0.83402</cdr:x>
      <cdr:y>0.70642</cdr:y>
    </cdr:from>
    <cdr:to>
      <cdr:x>0.97531</cdr:x>
      <cdr:y>0.86239</cdr:y>
    </cdr:to>
    <cdr:sp macro="" textlink="">
      <cdr:nvSpPr>
        <cdr:cNvPr id="9" name="TextBox 8"/>
        <cdr:cNvSpPr txBox="1"/>
      </cdr:nvSpPr>
      <cdr:spPr>
        <a:xfrm xmlns:a="http://schemas.openxmlformats.org/drawingml/2006/main">
          <a:off x="5791200" y="2200275"/>
          <a:ext cx="981075" cy="4857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Activity</a:t>
          </a:r>
        </a:p>
      </cdr:txBody>
    </cdr:sp>
  </cdr:relSizeAnchor>
</c:userShapes>
</file>

<file path=ppt/drawings/drawing2.xml><?xml version="1.0" encoding="utf-8"?>
<c:userShapes xmlns:c="http://schemas.openxmlformats.org/drawingml/2006/chart">
  <cdr:relSizeAnchor xmlns:cdr="http://schemas.openxmlformats.org/drawingml/2006/chartDrawing">
    <cdr:from>
      <cdr:x>0.6214</cdr:x>
      <cdr:y>0.72493</cdr:y>
    </cdr:from>
    <cdr:to>
      <cdr:x>0.75309</cdr:x>
      <cdr:y>1</cdr:y>
    </cdr:to>
    <cdr:sp macro="" textlink="">
      <cdr:nvSpPr>
        <cdr:cNvPr id="2" name="TextBox 1"/>
        <cdr:cNvSpPr txBox="1"/>
      </cdr:nvSpPr>
      <cdr:spPr>
        <a:xfrm xmlns:a="http://schemas.openxmlformats.org/drawingml/2006/main">
          <a:off x="4314825" y="261937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0.0631</cdr:x>
      <cdr:y>0.72493</cdr:y>
    </cdr:from>
    <cdr:to>
      <cdr:x>0.19479</cdr:x>
      <cdr:y>1</cdr:y>
    </cdr:to>
    <cdr:sp macro="" textlink="">
      <cdr:nvSpPr>
        <cdr:cNvPr id="3" name="TextBox 2"/>
        <cdr:cNvSpPr txBox="1"/>
      </cdr:nvSpPr>
      <cdr:spPr>
        <a:xfrm xmlns:a="http://schemas.openxmlformats.org/drawingml/2006/main">
          <a:off x="438150" y="241935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0.6214</cdr:x>
      <cdr:y>0.72493</cdr:y>
    </cdr:from>
    <cdr:to>
      <cdr:x>0.75309</cdr:x>
      <cdr:y>1</cdr:y>
    </cdr:to>
    <cdr:sp macro="" textlink="">
      <cdr:nvSpPr>
        <cdr:cNvPr id="4" name="TextBox 1"/>
        <cdr:cNvSpPr txBox="1"/>
      </cdr:nvSpPr>
      <cdr:spPr>
        <a:xfrm xmlns:a="http://schemas.openxmlformats.org/drawingml/2006/main">
          <a:off x="4314825" y="261937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0.0631</cdr:x>
      <cdr:y>0.72493</cdr:y>
    </cdr:from>
    <cdr:to>
      <cdr:x>0.19479</cdr:x>
      <cdr:y>1</cdr:y>
    </cdr:to>
    <cdr:sp macro="" textlink="">
      <cdr:nvSpPr>
        <cdr:cNvPr id="5" name="TextBox 2"/>
        <cdr:cNvSpPr txBox="1"/>
      </cdr:nvSpPr>
      <cdr:spPr>
        <a:xfrm xmlns:a="http://schemas.openxmlformats.org/drawingml/2006/main">
          <a:off x="438150" y="241935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0.70782</cdr:x>
      <cdr:y>0.73639</cdr:y>
    </cdr:from>
    <cdr:to>
      <cdr:x>0.78601</cdr:x>
      <cdr:y>0.97994</cdr:y>
    </cdr:to>
    <cdr:sp macro="" textlink="">
      <cdr:nvSpPr>
        <cdr:cNvPr id="6" name="TextBox 5"/>
        <cdr:cNvSpPr txBox="1"/>
      </cdr:nvSpPr>
      <cdr:spPr>
        <a:xfrm xmlns:a="http://schemas.openxmlformats.org/drawingml/2006/main">
          <a:off x="4914900" y="2447925"/>
          <a:ext cx="542925" cy="8096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500</a:t>
          </a:r>
        </a:p>
      </cdr:txBody>
    </cdr:sp>
  </cdr:relSizeAnchor>
  <cdr:relSizeAnchor xmlns:cdr="http://schemas.openxmlformats.org/drawingml/2006/chartDrawing">
    <cdr:from>
      <cdr:x>0.63786</cdr:x>
      <cdr:y>0.73926</cdr:y>
    </cdr:from>
    <cdr:to>
      <cdr:x>0.68587</cdr:x>
      <cdr:y>1</cdr:y>
    </cdr:to>
    <cdr:sp macro="" textlink="">
      <cdr:nvSpPr>
        <cdr:cNvPr id="7" name="TextBox 6"/>
        <cdr:cNvSpPr txBox="1"/>
      </cdr:nvSpPr>
      <cdr:spPr>
        <a:xfrm xmlns:a="http://schemas.openxmlformats.org/drawingml/2006/main">
          <a:off x="4429125" y="2457450"/>
          <a:ext cx="333375" cy="8667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450</a:t>
          </a:r>
        </a:p>
      </cdr:txBody>
    </cdr:sp>
  </cdr:relSizeAnchor>
  <cdr:relSizeAnchor xmlns:cdr="http://schemas.openxmlformats.org/drawingml/2006/chartDrawing">
    <cdr:from>
      <cdr:x>0.55693</cdr:x>
      <cdr:y>0.75072</cdr:y>
    </cdr:from>
    <cdr:to>
      <cdr:x>0.64335</cdr:x>
      <cdr:y>0.97421</cdr:y>
    </cdr:to>
    <cdr:sp macro="" textlink="">
      <cdr:nvSpPr>
        <cdr:cNvPr id="8" name="TextBox 7"/>
        <cdr:cNvSpPr txBox="1"/>
      </cdr:nvSpPr>
      <cdr:spPr>
        <a:xfrm xmlns:a="http://schemas.openxmlformats.org/drawingml/2006/main">
          <a:off x="3867150" y="2495550"/>
          <a:ext cx="600075" cy="7429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400</a:t>
          </a:r>
        </a:p>
      </cdr:txBody>
    </cdr:sp>
  </cdr:relSizeAnchor>
  <cdr:relSizeAnchor xmlns:cdr="http://schemas.openxmlformats.org/drawingml/2006/chartDrawing">
    <cdr:from>
      <cdr:x>0.50892</cdr:x>
      <cdr:y>0.78223</cdr:y>
    </cdr:from>
    <cdr:to>
      <cdr:x>0.54595</cdr:x>
      <cdr:y>1</cdr:y>
    </cdr:to>
    <cdr:sp macro="" textlink="">
      <cdr:nvSpPr>
        <cdr:cNvPr id="9" name="TextBox 8"/>
        <cdr:cNvSpPr txBox="1"/>
      </cdr:nvSpPr>
      <cdr:spPr>
        <a:xfrm xmlns:a="http://schemas.openxmlformats.org/drawingml/2006/main">
          <a:off x="3533775" y="2600325"/>
          <a:ext cx="257175" cy="7239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0.51166</cdr:x>
      <cdr:y>0.7851</cdr:y>
    </cdr:from>
    <cdr:to>
      <cdr:x>0.60768</cdr:x>
      <cdr:y>1</cdr:y>
    </cdr:to>
    <cdr:sp macro="" textlink="">
      <cdr:nvSpPr>
        <cdr:cNvPr id="10" name="TextBox 9"/>
        <cdr:cNvSpPr txBox="1"/>
      </cdr:nvSpPr>
      <cdr:spPr>
        <a:xfrm xmlns:a="http://schemas.openxmlformats.org/drawingml/2006/main">
          <a:off x="3552825" y="2609849"/>
          <a:ext cx="666750" cy="7143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0.47599</cdr:x>
      <cdr:y>0.7106</cdr:y>
    </cdr:from>
    <cdr:to>
      <cdr:x>0.60768</cdr:x>
      <cdr:y>0.98567</cdr:y>
    </cdr:to>
    <cdr:sp macro="" textlink="">
      <cdr:nvSpPr>
        <cdr:cNvPr id="11" name="TextBox 10"/>
        <cdr:cNvSpPr txBox="1"/>
      </cdr:nvSpPr>
      <cdr:spPr>
        <a:xfrm xmlns:a="http://schemas.openxmlformats.org/drawingml/2006/main">
          <a:off x="3305175" y="2362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0.49383</cdr:x>
      <cdr:y>0.75072</cdr:y>
    </cdr:from>
    <cdr:to>
      <cdr:x>0.59945</cdr:x>
      <cdr:y>1</cdr:y>
    </cdr:to>
    <cdr:sp macro="" textlink="">
      <cdr:nvSpPr>
        <cdr:cNvPr id="12" name="TextBox 11"/>
        <cdr:cNvSpPr txBox="1"/>
      </cdr:nvSpPr>
      <cdr:spPr>
        <a:xfrm xmlns:a="http://schemas.openxmlformats.org/drawingml/2006/main">
          <a:off x="3429000" y="2495549"/>
          <a:ext cx="733425" cy="8286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350</a:t>
          </a:r>
        </a:p>
      </cdr:txBody>
    </cdr:sp>
  </cdr:relSizeAnchor>
  <cdr:relSizeAnchor xmlns:cdr="http://schemas.openxmlformats.org/drawingml/2006/chartDrawing">
    <cdr:from>
      <cdr:x>0.41838</cdr:x>
      <cdr:y>0.75072</cdr:y>
    </cdr:from>
    <cdr:to>
      <cdr:x>0.50617</cdr:x>
      <cdr:y>1</cdr:y>
    </cdr:to>
    <cdr:sp macro="" textlink="">
      <cdr:nvSpPr>
        <cdr:cNvPr id="13" name="TextBox 12"/>
        <cdr:cNvSpPr txBox="1"/>
      </cdr:nvSpPr>
      <cdr:spPr>
        <a:xfrm xmlns:a="http://schemas.openxmlformats.org/drawingml/2006/main">
          <a:off x="2905125" y="2495549"/>
          <a:ext cx="609600" cy="8286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300</a:t>
          </a:r>
        </a:p>
      </cdr:txBody>
    </cdr:sp>
  </cdr:relSizeAnchor>
  <cdr:relSizeAnchor xmlns:cdr="http://schemas.openxmlformats.org/drawingml/2006/chartDrawing">
    <cdr:from>
      <cdr:x>0.34156</cdr:x>
      <cdr:y>0.75072</cdr:y>
    </cdr:from>
    <cdr:to>
      <cdr:x>0.39506</cdr:x>
      <cdr:y>0.80516</cdr:y>
    </cdr:to>
    <cdr:sp macro="" textlink="">
      <cdr:nvSpPr>
        <cdr:cNvPr id="14" name="TextBox 13"/>
        <cdr:cNvSpPr txBox="1"/>
      </cdr:nvSpPr>
      <cdr:spPr>
        <a:xfrm xmlns:a="http://schemas.openxmlformats.org/drawingml/2006/main">
          <a:off x="2371725" y="2495550"/>
          <a:ext cx="371475" cy="1809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250</a:t>
          </a:r>
        </a:p>
      </cdr:txBody>
    </cdr:sp>
  </cdr:relSizeAnchor>
  <cdr:relSizeAnchor xmlns:cdr="http://schemas.openxmlformats.org/drawingml/2006/chartDrawing">
    <cdr:from>
      <cdr:x>0.26612</cdr:x>
      <cdr:y>0.77077</cdr:y>
    </cdr:from>
    <cdr:to>
      <cdr:x>0.36214</cdr:x>
      <cdr:y>1</cdr:y>
    </cdr:to>
    <cdr:sp macro="" textlink="">
      <cdr:nvSpPr>
        <cdr:cNvPr id="15" name="TextBox 14"/>
        <cdr:cNvSpPr txBox="1"/>
      </cdr:nvSpPr>
      <cdr:spPr>
        <a:xfrm xmlns:a="http://schemas.openxmlformats.org/drawingml/2006/main">
          <a:off x="1847850" y="2562225"/>
          <a:ext cx="666750" cy="7619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0.25103</cdr:x>
      <cdr:y>0.75645</cdr:y>
    </cdr:from>
    <cdr:to>
      <cdr:x>0.31001</cdr:x>
      <cdr:y>0.99427</cdr:y>
    </cdr:to>
    <cdr:sp macro="" textlink="">
      <cdr:nvSpPr>
        <cdr:cNvPr id="16" name="TextBox 15"/>
        <cdr:cNvSpPr txBox="1"/>
      </cdr:nvSpPr>
      <cdr:spPr>
        <a:xfrm xmlns:a="http://schemas.openxmlformats.org/drawingml/2006/main">
          <a:off x="1743075" y="2514599"/>
          <a:ext cx="409575" cy="7905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200</a:t>
          </a:r>
        </a:p>
      </cdr:txBody>
    </cdr:sp>
  </cdr:relSizeAnchor>
  <cdr:relSizeAnchor xmlns:cdr="http://schemas.openxmlformats.org/drawingml/2006/chartDrawing">
    <cdr:from>
      <cdr:x>0.18656</cdr:x>
      <cdr:y>0.74785</cdr:y>
    </cdr:from>
    <cdr:to>
      <cdr:x>0.24691</cdr:x>
      <cdr:y>1</cdr:y>
    </cdr:to>
    <cdr:sp macro="" textlink="">
      <cdr:nvSpPr>
        <cdr:cNvPr id="17" name="TextBox 16"/>
        <cdr:cNvSpPr txBox="1"/>
      </cdr:nvSpPr>
      <cdr:spPr>
        <a:xfrm xmlns:a="http://schemas.openxmlformats.org/drawingml/2006/main">
          <a:off x="1295400" y="2486025"/>
          <a:ext cx="419100" cy="838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150</a:t>
          </a:r>
        </a:p>
      </cdr:txBody>
    </cdr:sp>
  </cdr:relSizeAnchor>
  <cdr:relSizeAnchor xmlns:cdr="http://schemas.openxmlformats.org/drawingml/2006/chartDrawing">
    <cdr:from>
      <cdr:x>0.12346</cdr:x>
      <cdr:y>0.75072</cdr:y>
    </cdr:from>
    <cdr:to>
      <cdr:x>0.16461</cdr:x>
      <cdr:y>1</cdr:y>
    </cdr:to>
    <cdr:sp macro="" textlink="">
      <cdr:nvSpPr>
        <cdr:cNvPr id="18" name="TextBox 17"/>
        <cdr:cNvSpPr txBox="1"/>
      </cdr:nvSpPr>
      <cdr:spPr>
        <a:xfrm xmlns:a="http://schemas.openxmlformats.org/drawingml/2006/main">
          <a:off x="857251" y="2495551"/>
          <a:ext cx="285750" cy="82867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100</a:t>
          </a:r>
        </a:p>
      </cdr:txBody>
    </cdr:sp>
  </cdr:relSizeAnchor>
  <cdr:relSizeAnchor xmlns:cdr="http://schemas.openxmlformats.org/drawingml/2006/chartDrawing">
    <cdr:from>
      <cdr:x>0.06447</cdr:x>
      <cdr:y>0.75931</cdr:y>
    </cdr:from>
    <cdr:to>
      <cdr:x>0.09602</cdr:x>
      <cdr:y>0.95702</cdr:y>
    </cdr:to>
    <cdr:sp macro="" textlink="">
      <cdr:nvSpPr>
        <cdr:cNvPr id="19" name="TextBox 18"/>
        <cdr:cNvSpPr txBox="1"/>
      </cdr:nvSpPr>
      <cdr:spPr>
        <a:xfrm xmlns:a="http://schemas.openxmlformats.org/drawingml/2006/main">
          <a:off x="447675" y="2524125"/>
          <a:ext cx="21907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50</a:t>
          </a:r>
        </a:p>
      </cdr:txBody>
    </cdr:sp>
  </cdr:relSizeAnchor>
  <cdr:relSizeAnchor xmlns:cdr="http://schemas.openxmlformats.org/drawingml/2006/chartDrawing">
    <cdr:from>
      <cdr:x>0.03978</cdr:x>
      <cdr:y>0.64756</cdr:y>
    </cdr:from>
    <cdr:to>
      <cdr:x>0.06447</cdr:x>
      <cdr:y>0.73066</cdr:y>
    </cdr:to>
    <cdr:sp macro="" textlink="">
      <cdr:nvSpPr>
        <cdr:cNvPr id="20" name="TextBox 19"/>
        <cdr:cNvSpPr txBox="1"/>
      </cdr:nvSpPr>
      <cdr:spPr>
        <a:xfrm xmlns:a="http://schemas.openxmlformats.org/drawingml/2006/main">
          <a:off x="276224" y="2152650"/>
          <a:ext cx="171451" cy="276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3</a:t>
          </a:r>
        </a:p>
      </cdr:txBody>
    </cdr:sp>
  </cdr:relSizeAnchor>
  <cdr:relSizeAnchor xmlns:cdr="http://schemas.openxmlformats.org/drawingml/2006/chartDrawing">
    <cdr:from>
      <cdr:x>0.85048</cdr:x>
      <cdr:y>0.72493</cdr:y>
    </cdr:from>
    <cdr:to>
      <cdr:x>0.98217</cdr:x>
      <cdr:y>1</cdr:y>
    </cdr:to>
    <cdr:sp macro="" textlink="">
      <cdr:nvSpPr>
        <cdr:cNvPr id="21" name="TextBox 20"/>
        <cdr:cNvSpPr txBox="1"/>
      </cdr:nvSpPr>
      <cdr:spPr>
        <a:xfrm xmlns:a="http://schemas.openxmlformats.org/drawingml/2006/main">
          <a:off x="5905500" y="2514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0.81344</cdr:x>
      <cdr:y>0.71633</cdr:y>
    </cdr:from>
    <cdr:to>
      <cdr:x>0.87791</cdr:x>
      <cdr:y>0.83954</cdr:y>
    </cdr:to>
    <cdr:sp macro="" textlink="">
      <cdr:nvSpPr>
        <cdr:cNvPr id="22" name="TextBox 21"/>
        <cdr:cNvSpPr txBox="1"/>
      </cdr:nvSpPr>
      <cdr:spPr>
        <a:xfrm xmlns:a="http://schemas.openxmlformats.org/drawingml/2006/main">
          <a:off x="5648325" y="2381250"/>
          <a:ext cx="447675" cy="40957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t>Activity</a:t>
          </a:r>
        </a:p>
      </cdr:txBody>
    </cdr:sp>
  </cdr:relSizeAnchor>
  <cdr:relSizeAnchor xmlns:cdr="http://schemas.openxmlformats.org/drawingml/2006/chartDrawing">
    <cdr:from>
      <cdr:x>0.83548</cdr:x>
      <cdr:y>0.82531</cdr:y>
    </cdr:from>
    <cdr:to>
      <cdr:x>0.99897</cdr:x>
      <cdr:y>0.94918</cdr:y>
    </cdr:to>
    <cdr:pic>
      <cdr:nvPicPr>
        <cdr:cNvPr id="23"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525684" y="2056748"/>
          <a:ext cx="885602" cy="308697"/>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E3D3031C-6958-4C28-B8E2-CF352584DFF5}" type="datetimeFigureOut">
              <a:rPr lang="ar-EG" smtClean="0"/>
              <a:pPr/>
              <a:t>25/02/1440</a:t>
            </a:fld>
            <a:endParaRPr lang="ar-EG"/>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E68A4F5-7EC6-4659-8120-F59266F2D8F3}" type="slidenum">
              <a:rPr lang="ar-EG" smtClean="0"/>
              <a:pPr/>
              <a:t>‹#›</a:t>
            </a:fld>
            <a:endParaRPr lang="ar-EG"/>
          </a:p>
        </p:txBody>
      </p:sp>
    </p:spTree>
    <p:extLst>
      <p:ext uri="{BB962C8B-B14F-4D97-AF65-F5344CB8AC3E}">
        <p14:creationId xmlns:p14="http://schemas.microsoft.com/office/powerpoint/2010/main" val="319377231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EG"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E09108C-4D15-4D18-8365-1A6E8B416AE0}" type="slidenum">
              <a:rPr lang="en-US">
                <a:solidFill>
                  <a:prstClr val="black"/>
                </a:solidFill>
                <a:latin typeface="Calibri" panose="020F0502020204030204" pitchFamily="34" charset="0"/>
              </a:rPr>
              <a:pPr/>
              <a:t>1</a:t>
            </a:fld>
            <a:endParaRPr lang="en-US">
              <a:solidFill>
                <a:prstClr val="black"/>
              </a:solidFill>
              <a:latin typeface="Calibri" panose="020F0502020204030204" pitchFamily="34" charset="0"/>
            </a:endParaRPr>
          </a:p>
        </p:txBody>
      </p:sp>
    </p:spTree>
    <p:extLst>
      <p:ext uri="{BB962C8B-B14F-4D97-AF65-F5344CB8AC3E}">
        <p14:creationId xmlns:p14="http://schemas.microsoft.com/office/powerpoint/2010/main" val="3825881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56640B-8CA0-415C-B4D3-BD85CB02331F}"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6640B-8CA0-415C-B4D3-BD85CB02331F}"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6640B-8CA0-415C-B4D3-BD85CB02331F}"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5"/>
          <p:cNvSpPr txBox="1">
            <a:spLocks noChangeArrowheads="1"/>
          </p:cNvSpPr>
          <p:nvPr userDrawn="1"/>
        </p:nvSpPr>
        <p:spPr bwMode="auto">
          <a:xfrm>
            <a:off x="6972300" y="6403975"/>
            <a:ext cx="20447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sz="900" b="1" smtClean="0">
                <a:solidFill>
                  <a:prstClr val="black"/>
                </a:solidFill>
              </a:rPr>
              <a:t>Egyptian Atomic Energy Authority</a:t>
            </a:r>
          </a:p>
        </p:txBody>
      </p:sp>
      <p:sp>
        <p:nvSpPr>
          <p:cNvPr id="2" name="Title 1"/>
          <p:cNvSpPr>
            <a:spLocks noGrp="1"/>
          </p:cNvSpPr>
          <p:nvPr>
            <p:ph type="ctrTitle"/>
          </p:nvPr>
        </p:nvSpPr>
        <p:spPr>
          <a:xfrm>
            <a:off x="685800" y="2130426"/>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73191019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6640B-8CA0-415C-B4D3-BD85CB02331F}"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56640B-8CA0-415C-B4D3-BD85CB02331F}"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56640B-8CA0-415C-B4D3-BD85CB02331F}"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56640B-8CA0-415C-B4D3-BD85CB02331F}" type="datetimeFigureOut">
              <a:rPr lang="en-US" smtClean="0"/>
              <a:pPr/>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56640B-8CA0-415C-B4D3-BD85CB02331F}" type="datetimeFigureOut">
              <a:rPr lang="en-US" smtClean="0"/>
              <a:pPr/>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6640B-8CA0-415C-B4D3-BD85CB02331F}" type="datetimeFigureOut">
              <a:rPr lang="en-US" smtClean="0"/>
              <a:pPr/>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6640B-8CA0-415C-B4D3-BD85CB02331F}"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6640B-8CA0-415C-B4D3-BD85CB02331F}"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84CB5-61F8-4A2E-82C9-CCF0902533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6640B-8CA0-415C-B4D3-BD85CB02331F}" type="datetimeFigureOut">
              <a:rPr lang="en-US" smtClean="0"/>
              <a:pPr/>
              <a:t>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84CB5-61F8-4A2E-82C9-CCF0902533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6934200" y="6356350"/>
            <a:ext cx="1752600" cy="365125"/>
          </a:xfrm>
          <a:prstGeom prst="rect">
            <a:avLst/>
          </a:prstGeom>
        </p:spPr>
        <p:txBody>
          <a:bodyPr vert="horz" lIns="91440" tIns="45720" rIns="91440" bIns="45720" rtlCol="0" anchor="ctr"/>
          <a:lstStyle>
            <a:lvl1pPr algn="ctr" eaLnBrk="1" fontAlgn="auto" hangingPunct="1">
              <a:spcBef>
                <a:spcPts val="0"/>
              </a:spcBef>
              <a:spcAft>
                <a:spcPts val="0"/>
              </a:spcAft>
              <a:defRPr sz="1800" b="1">
                <a:solidFill>
                  <a:schemeClr val="tx1">
                    <a:tint val="75000"/>
                  </a:schemeClr>
                </a:solidFill>
                <a:latin typeface="+mn-lt"/>
                <a:cs typeface="+mn-cs"/>
              </a:defRPr>
            </a:lvl1pPr>
          </a:lstStyle>
          <a:p>
            <a:pPr>
              <a:defRPr/>
            </a:pPr>
            <a:r>
              <a:rPr lang="ar-EG">
                <a:solidFill>
                  <a:prstClr val="black">
                    <a:tint val="75000"/>
                  </a:prstClr>
                </a:solidFill>
              </a:rPr>
              <a:t>هيئة الطاقة الذرية</a:t>
            </a:r>
            <a:endParaRPr lang="en-US">
              <a:solidFill>
                <a:prstClr val="black">
                  <a:tint val="75000"/>
                </a:prstClr>
              </a:solidFill>
            </a:endParaRPr>
          </a:p>
        </p:txBody>
      </p:sp>
      <p:sp>
        <p:nvSpPr>
          <p:cNvPr id="6" name="Slide Number Placeholder 5"/>
          <p:cNvSpPr>
            <a:spLocks noGrp="1"/>
          </p:cNvSpPr>
          <p:nvPr>
            <p:ph type="sldNum" sz="quarter" idx="4"/>
          </p:nvPr>
        </p:nvSpPr>
        <p:spPr>
          <a:xfrm>
            <a:off x="152400" y="6356350"/>
            <a:ext cx="3810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fontAlgn="base">
              <a:spcBef>
                <a:spcPct val="0"/>
              </a:spcBef>
              <a:spcAft>
                <a:spcPct val="0"/>
              </a:spcAft>
              <a:defRPr/>
            </a:pPr>
            <a:fld id="{8FEEA197-348C-4FBD-8D84-27D79B618902}" type="slidenum">
              <a:rPr lang="en-US">
                <a:cs typeface="Arial" panose="020B0604020202020204" pitchFamily="34" charset="0"/>
              </a:rPr>
              <a:pPr fontAlgn="base">
                <a:spcBef>
                  <a:spcPct val="0"/>
                </a:spcBef>
                <a:spcAft>
                  <a:spcPct val="0"/>
                </a:spcAft>
                <a:defRPr/>
              </a:pPr>
              <a:t>‹#›</a:t>
            </a:fld>
            <a:endParaRPr lang="en-US">
              <a:cs typeface="Arial" panose="020B0604020202020204" pitchFamily="34" charset="0"/>
            </a:endParaRPr>
          </a:p>
        </p:txBody>
      </p:sp>
      <p:cxnSp>
        <p:nvCxnSpPr>
          <p:cNvPr id="8" name="Straight Connector 7"/>
          <p:cNvCxnSpPr/>
          <p:nvPr userDrawn="1"/>
        </p:nvCxnSpPr>
        <p:spPr>
          <a:xfrm>
            <a:off x="685800" y="6553200"/>
            <a:ext cx="6248400" cy="1588"/>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pic>
        <p:nvPicPr>
          <p:cNvPr id="1029" name="Picture 2" descr="G:\hh\medhat\My Pictures\logo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2400" y="76200"/>
            <a:ext cx="2082800"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p:cNvCxnSpPr/>
          <p:nvPr userDrawn="1"/>
        </p:nvCxnSpPr>
        <p:spPr>
          <a:xfrm>
            <a:off x="2362200" y="1065213"/>
            <a:ext cx="6248400" cy="1587"/>
          </a:xfrm>
          <a:prstGeom prst="line">
            <a:avLst/>
          </a:prstGeom>
          <a:ln w="38100">
            <a:solidFill>
              <a:schemeClr val="accent6">
                <a:lumMod val="75000"/>
              </a:schemeClr>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62316277"/>
      </p:ext>
    </p:extLst>
  </p:cSld>
  <p:clrMap bg1="lt1" tx1="dk1" bg2="lt2" tx2="dk2" accent1="accent1" accent2="accent2" accent3="accent3" accent4="accent4" accent5="accent5" accent6="accent6" hlink="hlink" folHlink="folHlink"/>
  <p:sldLayoutIdLst>
    <p:sldLayoutId id="2147483661" r:id="rId1"/>
  </p:sldLayoutIdLst>
  <p:transition>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3" descr="Egypt_Fal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1524000"/>
            <a:ext cx="1403350"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6"/>
          <p:cNvSpPr txBox="1">
            <a:spLocks noChangeArrowheads="1"/>
          </p:cNvSpPr>
          <p:nvPr/>
        </p:nvSpPr>
        <p:spPr bwMode="auto">
          <a:xfrm>
            <a:off x="6972300" y="6403975"/>
            <a:ext cx="20447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sz="900" b="1" smtClean="0">
                <a:solidFill>
                  <a:prstClr val="black"/>
                </a:solidFill>
              </a:rPr>
              <a:t>Egyptian Atomic Energy Authority</a:t>
            </a:r>
          </a:p>
        </p:txBody>
      </p:sp>
      <p:sp>
        <p:nvSpPr>
          <p:cNvPr id="2" name="Title 1"/>
          <p:cNvSpPr>
            <a:spLocks noGrp="1"/>
          </p:cNvSpPr>
          <p:nvPr>
            <p:ph type="ctrTitle"/>
          </p:nvPr>
        </p:nvSpPr>
        <p:spPr>
          <a:xfrm>
            <a:off x="762000" y="2666999"/>
            <a:ext cx="7772400" cy="3736975"/>
          </a:xfrm>
        </p:spPr>
        <p:txBody>
          <a:bodyPr/>
          <a:lstStyle/>
          <a:p>
            <a:pPr rtl="1"/>
            <a:r>
              <a:rPr lang="ar-EG" b="1" dirty="0"/>
              <a:t>التجربة المصرية في مجال الاستخدامات السلمية للطاقة النووية</a:t>
            </a:r>
            <a:r>
              <a:rPr lang="en-US" dirty="0"/>
              <a:t/>
            </a:r>
            <a:br>
              <a:rPr lang="en-US" dirty="0"/>
            </a:br>
            <a:r>
              <a:rPr lang="ar-EG" dirty="0" smtClean="0"/>
              <a:t/>
            </a:r>
            <a:br>
              <a:rPr lang="ar-EG" dirty="0" smtClean="0"/>
            </a:br>
            <a:r>
              <a:rPr lang="ar-EG" sz="2800" b="1" dirty="0" smtClean="0"/>
              <a:t>إعداد</a:t>
            </a:r>
            <a:r>
              <a:rPr lang="ar-EG" b="1" dirty="0" smtClean="0"/>
              <a:t/>
            </a:r>
            <a:br>
              <a:rPr lang="ar-EG" b="1" dirty="0" smtClean="0"/>
            </a:br>
            <a:r>
              <a:rPr lang="ar-EG" b="1" dirty="0" smtClean="0"/>
              <a:t> </a:t>
            </a:r>
            <a:r>
              <a:rPr lang="ar-EG" sz="2800" b="1" dirty="0"/>
              <a:t>ا.د. ليلى فكري فؤاد</a:t>
            </a:r>
            <a:r>
              <a:rPr lang="en-US" sz="2800" dirty="0"/>
              <a:t/>
            </a:r>
            <a:br>
              <a:rPr lang="en-US" sz="2800" dirty="0"/>
            </a:br>
            <a:r>
              <a:rPr lang="ar-EG" sz="2800" b="1" dirty="0"/>
              <a:t>نائب رئيس هيئة الطاقة الذرية الأسبق للتدريب والتعاون الدولي</a:t>
            </a:r>
            <a:endParaRPr lang="en-US" sz="2800" dirty="0"/>
          </a:p>
        </p:txBody>
      </p:sp>
    </p:spTree>
    <p:extLst>
      <p:ext uri="{BB962C8B-B14F-4D97-AF65-F5344CB8AC3E}">
        <p14:creationId xmlns:p14="http://schemas.microsoft.com/office/powerpoint/2010/main" val="290320906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EG" dirty="0" smtClean="0">
                <a:solidFill>
                  <a:srgbClr val="FF0000"/>
                </a:solidFill>
              </a:rPr>
              <a:t>محاور (تابع)</a:t>
            </a:r>
            <a:endParaRPr lang="ar-EG" dirty="0">
              <a:solidFill>
                <a:srgbClr val="FF0000"/>
              </a:solidFill>
            </a:endParaRPr>
          </a:p>
        </p:txBody>
      </p:sp>
      <p:grpSp>
        <p:nvGrpSpPr>
          <p:cNvPr id="4" name="Group 65"/>
          <p:cNvGrpSpPr>
            <a:grpSpLocks/>
          </p:cNvGrpSpPr>
          <p:nvPr/>
        </p:nvGrpSpPr>
        <p:grpSpPr bwMode="auto">
          <a:xfrm>
            <a:off x="193576"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
        <p:nvSpPr>
          <p:cNvPr id="7" name="TextBox 6"/>
          <p:cNvSpPr txBox="1"/>
          <p:nvPr/>
        </p:nvSpPr>
        <p:spPr>
          <a:xfrm>
            <a:off x="5004048" y="1484784"/>
            <a:ext cx="3682752" cy="1523494"/>
          </a:xfrm>
          <a:prstGeom prst="rect">
            <a:avLst/>
          </a:prstGeom>
          <a:noFill/>
        </p:spPr>
        <p:txBody>
          <a:bodyPr wrap="square" rtlCol="0">
            <a:spAutoFit/>
          </a:bodyPr>
          <a:lstStyle/>
          <a:p>
            <a:pPr lvl="0" algn="r" rtl="1"/>
            <a:r>
              <a:rPr lang="ar-EG" b="1" dirty="0" smtClean="0">
                <a:solidFill>
                  <a:srgbClr val="0070C0"/>
                </a:solidFill>
              </a:rPr>
              <a:t>3</a:t>
            </a:r>
            <a:r>
              <a:rPr lang="ar-EG" sz="2400" b="1" dirty="0" smtClean="0">
                <a:solidFill>
                  <a:srgbClr val="0070C0"/>
                </a:solidFill>
              </a:rPr>
              <a:t>- محور </a:t>
            </a:r>
            <a:r>
              <a:rPr lang="ar-EG" sz="2400" b="1" dirty="0">
                <a:solidFill>
                  <a:srgbClr val="0070C0"/>
                </a:solidFill>
              </a:rPr>
              <a:t>الحفاظ على </a:t>
            </a:r>
            <a:r>
              <a:rPr lang="ar-EG" sz="2400" b="1" dirty="0" smtClean="0">
                <a:solidFill>
                  <a:srgbClr val="0070C0"/>
                </a:solidFill>
              </a:rPr>
              <a:t>البيئة</a:t>
            </a:r>
          </a:p>
          <a:p>
            <a:pPr lvl="0" algn="r" rtl="1"/>
            <a:endParaRPr lang="en-US" sz="900" dirty="0"/>
          </a:p>
          <a:p>
            <a:pPr algn="r" rtl="1"/>
            <a:r>
              <a:rPr lang="ar-EG" sz="2000" b="1" dirty="0"/>
              <a:t>يهدف هذا االمحور إلى الحفاظ على البيئة المصرية بكل مكوناتها من ماء وهواء وتربة</a:t>
            </a:r>
            <a:endParaRPr lang="en-US" sz="2000" b="1" dirty="0"/>
          </a:p>
        </p:txBody>
      </p:sp>
      <p:sp>
        <p:nvSpPr>
          <p:cNvPr id="8" name="TextBox 7"/>
          <p:cNvSpPr txBox="1"/>
          <p:nvPr/>
        </p:nvSpPr>
        <p:spPr>
          <a:xfrm>
            <a:off x="755576" y="1988840"/>
            <a:ext cx="4248472" cy="2246769"/>
          </a:xfrm>
          <a:prstGeom prst="rect">
            <a:avLst/>
          </a:prstGeom>
          <a:noFill/>
        </p:spPr>
        <p:txBody>
          <a:bodyPr wrap="square" rtlCol="0">
            <a:spAutoFit/>
          </a:bodyPr>
          <a:lstStyle/>
          <a:p>
            <a:pPr algn="r" rtl="1"/>
            <a:r>
              <a:rPr lang="ar-EG" sz="2000" b="1" dirty="0"/>
              <a:t>تقوم الهيئة بالدور الرئيسي في تأمين البيئة المصرية من أخطار التلوث الإشعاعي الذي ينتج من أنشطة أو حوادث نووية تؤدي إلى تلوث الماء أو الهواء أو التربة، وذلك عن طريق تجميع ونقل النفايات المشعة من أماكن تولدها، وذلك بعد تصنيفها وإعدادها للنقل الآمن، كما تقوم بمعالجتها تمهيدا لتخزينها (جدول2).</a:t>
            </a:r>
            <a:endParaRPr lang="en-US" sz="2000" b="1" dirty="0"/>
          </a:p>
        </p:txBody>
      </p:sp>
      <p:sp>
        <p:nvSpPr>
          <p:cNvPr id="9" name="TextBox 8"/>
          <p:cNvSpPr txBox="1"/>
          <p:nvPr/>
        </p:nvSpPr>
        <p:spPr>
          <a:xfrm>
            <a:off x="1043608" y="4221088"/>
            <a:ext cx="7128792" cy="707886"/>
          </a:xfrm>
          <a:prstGeom prst="rect">
            <a:avLst/>
          </a:prstGeom>
          <a:noFill/>
        </p:spPr>
        <p:txBody>
          <a:bodyPr wrap="square" rtlCol="0">
            <a:spAutoFit/>
          </a:bodyPr>
          <a:lstStyle/>
          <a:p>
            <a:pPr algn="ctr" rtl="1"/>
            <a:r>
              <a:rPr lang="ar-EG" sz="2000" b="1" dirty="0"/>
              <a:t>جدول (2)</a:t>
            </a:r>
            <a:endParaRPr lang="en-US" sz="2000" dirty="0"/>
          </a:p>
          <a:p>
            <a:pPr algn="ctr" rtl="1"/>
            <a:r>
              <a:rPr lang="ar-EG" sz="2000" b="1" dirty="0"/>
              <a:t>كمية النفايات التي تم تجميعها ومعالجتها خلال عام </a:t>
            </a:r>
            <a:r>
              <a:rPr lang="ar-EG" sz="2000" b="1" dirty="0" smtClean="0"/>
              <a:t>2017</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2340470326"/>
              </p:ext>
            </p:extLst>
          </p:nvPr>
        </p:nvGraphicFramePr>
        <p:xfrm>
          <a:off x="1043608" y="4996912"/>
          <a:ext cx="6912768" cy="1600440"/>
        </p:xfrm>
        <a:graphic>
          <a:graphicData uri="http://schemas.openxmlformats.org/drawingml/2006/table">
            <a:tbl>
              <a:tblPr rtl="1" firstRow="1" firstCol="1" bandRow="1">
                <a:tableStyleId>{5C22544A-7EE6-4342-B048-85BDC9FD1C3A}</a:tableStyleId>
              </a:tblPr>
              <a:tblGrid>
                <a:gridCol w="3524756"/>
                <a:gridCol w="3388012"/>
              </a:tblGrid>
              <a:tr h="266740">
                <a:tc>
                  <a:txBody>
                    <a:bodyPr/>
                    <a:lstStyle/>
                    <a:p>
                      <a:pPr marL="0" marR="0" algn="r" rtl="1">
                        <a:lnSpc>
                          <a:spcPct val="115000"/>
                        </a:lnSpc>
                        <a:spcBef>
                          <a:spcPts val="0"/>
                        </a:spcBef>
                        <a:spcAft>
                          <a:spcPts val="0"/>
                        </a:spcAft>
                      </a:pPr>
                      <a:r>
                        <a:rPr lang="ar-EG" sz="1400">
                          <a:effectLst/>
                        </a:rPr>
                        <a:t>النوع</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الكمية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6740">
                <a:tc>
                  <a:txBody>
                    <a:bodyPr/>
                    <a:lstStyle/>
                    <a:p>
                      <a:pPr marL="0" marR="0" algn="ctr" rtl="1">
                        <a:lnSpc>
                          <a:spcPct val="115000"/>
                        </a:lnSpc>
                        <a:spcBef>
                          <a:spcPts val="0"/>
                        </a:spcBef>
                        <a:spcAft>
                          <a:spcPts val="0"/>
                        </a:spcAft>
                      </a:pPr>
                      <a:r>
                        <a:rPr lang="ar-EG" sz="1400">
                          <a:effectLst/>
                        </a:rPr>
                        <a:t>مصادر مشعة غير مستخدمة (بالعدد)</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1263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6740">
                <a:tc>
                  <a:txBody>
                    <a:bodyPr/>
                    <a:lstStyle/>
                    <a:p>
                      <a:pPr marL="0" marR="0" algn="ctr" rtl="1">
                        <a:lnSpc>
                          <a:spcPct val="115000"/>
                        </a:lnSpc>
                        <a:spcBef>
                          <a:spcPts val="0"/>
                        </a:spcBef>
                        <a:spcAft>
                          <a:spcPts val="0"/>
                        </a:spcAft>
                      </a:pPr>
                      <a:r>
                        <a:rPr lang="ar-EG" sz="1400">
                          <a:effectLst/>
                        </a:rPr>
                        <a:t>مولدات تكنيسيوم مستنفدة (بالعدد)</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124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6740">
                <a:tc>
                  <a:txBody>
                    <a:bodyPr/>
                    <a:lstStyle/>
                    <a:p>
                      <a:pPr marL="0" marR="0" algn="ctr" rtl="1">
                        <a:lnSpc>
                          <a:spcPct val="115000"/>
                        </a:lnSpc>
                        <a:spcBef>
                          <a:spcPts val="0"/>
                        </a:spcBef>
                        <a:spcAft>
                          <a:spcPts val="0"/>
                        </a:spcAft>
                      </a:pPr>
                      <a:r>
                        <a:rPr lang="ar-EG" sz="1400">
                          <a:effectLst/>
                        </a:rPr>
                        <a:t>نفايات صلبة مشعة (بالعبوة)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86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6740">
                <a:tc>
                  <a:txBody>
                    <a:bodyPr/>
                    <a:lstStyle/>
                    <a:p>
                      <a:pPr marL="0" marR="0" algn="ctr" rtl="1">
                        <a:lnSpc>
                          <a:spcPct val="115000"/>
                        </a:lnSpc>
                        <a:spcBef>
                          <a:spcPts val="0"/>
                        </a:spcBef>
                        <a:spcAft>
                          <a:spcPts val="0"/>
                        </a:spcAft>
                      </a:pPr>
                      <a:r>
                        <a:rPr lang="ar-EG" sz="1400">
                          <a:effectLst/>
                        </a:rPr>
                        <a:t>نفايات سائلة (بالمتر المكعب)</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6740">
                <a:tc>
                  <a:txBody>
                    <a:bodyPr/>
                    <a:lstStyle/>
                    <a:p>
                      <a:pPr marL="0" marR="0" algn="ctr" rtl="1">
                        <a:lnSpc>
                          <a:spcPct val="115000"/>
                        </a:lnSpc>
                        <a:spcBef>
                          <a:spcPts val="0"/>
                        </a:spcBef>
                        <a:spcAft>
                          <a:spcPts val="0"/>
                        </a:spcAft>
                      </a:pPr>
                      <a:r>
                        <a:rPr lang="ar-EG" sz="1400">
                          <a:effectLst/>
                        </a:rPr>
                        <a:t>مصادر أشعة إكس (بالعدد)</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dirty="0">
                          <a:effectLst/>
                        </a:rPr>
                        <a:t>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944072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ar-EG" dirty="0" smtClean="0">
                <a:solidFill>
                  <a:srgbClr val="FF0000"/>
                </a:solidFill>
              </a:rPr>
              <a:t>محاور (تابع)</a:t>
            </a:r>
            <a:endParaRPr lang="en-US" dirty="0">
              <a:solidFill>
                <a:srgbClr val="FF0000"/>
              </a:solidFill>
            </a:endParaRPr>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
        <p:nvSpPr>
          <p:cNvPr id="7" name="TextBox 6"/>
          <p:cNvSpPr txBox="1"/>
          <p:nvPr/>
        </p:nvSpPr>
        <p:spPr>
          <a:xfrm>
            <a:off x="5796136" y="1700808"/>
            <a:ext cx="2890664" cy="1754326"/>
          </a:xfrm>
          <a:prstGeom prst="rect">
            <a:avLst/>
          </a:prstGeom>
          <a:noFill/>
        </p:spPr>
        <p:txBody>
          <a:bodyPr wrap="square" rtlCol="0">
            <a:spAutoFit/>
          </a:bodyPr>
          <a:lstStyle/>
          <a:p>
            <a:pPr lvl="0" algn="r" rtl="1"/>
            <a:r>
              <a:rPr lang="ar-EG" sz="2400" b="1" dirty="0" smtClean="0">
                <a:solidFill>
                  <a:srgbClr val="0070C0"/>
                </a:solidFill>
              </a:rPr>
              <a:t>4- محور </a:t>
            </a:r>
            <a:r>
              <a:rPr lang="ar-EG" sz="2400" b="1" dirty="0">
                <a:solidFill>
                  <a:srgbClr val="0070C0"/>
                </a:solidFill>
              </a:rPr>
              <a:t>الحفاظ على صحة المواطن المصري</a:t>
            </a:r>
            <a:endParaRPr lang="en-US" sz="2400" dirty="0">
              <a:solidFill>
                <a:srgbClr val="0070C0"/>
              </a:solidFill>
            </a:endParaRPr>
          </a:p>
          <a:p>
            <a:pPr algn="r" rtl="1"/>
            <a:endParaRPr lang="ar-EG" sz="2000" b="1" dirty="0" smtClean="0"/>
          </a:p>
          <a:p>
            <a:pPr algn="r" rtl="1"/>
            <a:r>
              <a:rPr lang="ar-EG" sz="2000" b="1" dirty="0" smtClean="0"/>
              <a:t>يهدف </a:t>
            </a:r>
            <a:r>
              <a:rPr lang="ar-EG" sz="2000" b="1" dirty="0"/>
              <a:t>هذا المحور إلى الإرتقاء بمستوى الخدمات الصحية </a:t>
            </a:r>
            <a:endParaRPr lang="en-US" sz="2000" b="1" dirty="0"/>
          </a:p>
        </p:txBody>
      </p:sp>
      <p:sp>
        <p:nvSpPr>
          <p:cNvPr id="8" name="TextBox 7"/>
          <p:cNvSpPr txBox="1"/>
          <p:nvPr/>
        </p:nvSpPr>
        <p:spPr>
          <a:xfrm>
            <a:off x="827584" y="1772816"/>
            <a:ext cx="4680520" cy="1938992"/>
          </a:xfrm>
          <a:prstGeom prst="rect">
            <a:avLst/>
          </a:prstGeom>
          <a:noFill/>
        </p:spPr>
        <p:txBody>
          <a:bodyPr wrap="square" rtlCol="0">
            <a:spAutoFit/>
          </a:bodyPr>
          <a:lstStyle/>
          <a:p>
            <a:pPr marL="342900" lvl="0" indent="-342900" algn="r" rtl="1">
              <a:buFont typeface="Arial" panose="020B0604020202020204" pitchFamily="34" charset="0"/>
              <a:buChar char="•"/>
            </a:pPr>
            <a:r>
              <a:rPr lang="ar-EG" sz="2000" b="1" dirty="0"/>
              <a:t>تقوم الهيئة بإنتاج النظائر المشعة للاستخدام في التشخيص والعلاج (شكل2).</a:t>
            </a:r>
            <a:endParaRPr lang="en-US" sz="2000" b="1" dirty="0"/>
          </a:p>
          <a:p>
            <a:pPr marL="342900" indent="-342900" algn="r" rtl="1">
              <a:buFont typeface="Arial" panose="020B0604020202020204" pitchFamily="34" charset="0"/>
              <a:buChar char="•"/>
            </a:pPr>
            <a:r>
              <a:rPr lang="ar-EG" sz="2000" b="1" dirty="0"/>
              <a:t>تقوم الهيئة بتعقيم المعدات الطبية والعبوات الدوائية والأدوات الجراحية، بالإضافة إلى تشعيع الأغذية لتقليل الفاقد والمحافظة على سلامة الغذاء ضمانا لصحة المواطن المصري (جدولا 3 و 4).</a:t>
            </a:r>
            <a:endParaRPr lang="en-US" sz="2000" b="1" dirty="0"/>
          </a:p>
        </p:txBody>
      </p:sp>
      <p:sp>
        <p:nvSpPr>
          <p:cNvPr id="9" name="TextBox 8"/>
          <p:cNvSpPr txBox="1"/>
          <p:nvPr/>
        </p:nvSpPr>
        <p:spPr>
          <a:xfrm>
            <a:off x="1187624" y="3861048"/>
            <a:ext cx="6912768" cy="400110"/>
          </a:xfrm>
          <a:prstGeom prst="rect">
            <a:avLst/>
          </a:prstGeom>
          <a:noFill/>
        </p:spPr>
        <p:txBody>
          <a:bodyPr wrap="square" rtlCol="0">
            <a:spAutoFit/>
          </a:bodyPr>
          <a:lstStyle/>
          <a:p>
            <a:pPr algn="ctr"/>
            <a:r>
              <a:rPr lang="ar-EG" sz="2000" b="1" dirty="0"/>
              <a:t>جدول (3): تعقيم المعدات الطبية للعام المالي 2016-2017 </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900234147"/>
              </p:ext>
            </p:extLst>
          </p:nvPr>
        </p:nvGraphicFramePr>
        <p:xfrm>
          <a:off x="1691680" y="4398313"/>
          <a:ext cx="5904655" cy="635060"/>
        </p:xfrm>
        <a:graphic>
          <a:graphicData uri="http://schemas.openxmlformats.org/drawingml/2006/table">
            <a:tbl>
              <a:tblPr firstRow="1" firstCol="1" bandRow="1">
                <a:tableStyleId>{5C22544A-7EE6-4342-B048-85BDC9FD1C3A}</a:tableStyleId>
              </a:tblPr>
              <a:tblGrid>
                <a:gridCol w="1967981"/>
                <a:gridCol w="1967981"/>
                <a:gridCol w="1968693"/>
              </a:tblGrid>
              <a:tr h="317530">
                <a:tc>
                  <a:txBody>
                    <a:bodyPr/>
                    <a:lstStyle/>
                    <a:p>
                      <a:pPr marL="0" marR="0" algn="ctr" rtl="0">
                        <a:lnSpc>
                          <a:spcPct val="115000"/>
                        </a:lnSpc>
                        <a:spcBef>
                          <a:spcPts val="600"/>
                        </a:spcBef>
                        <a:spcAft>
                          <a:spcPts val="600"/>
                        </a:spcAft>
                      </a:pPr>
                      <a:r>
                        <a:rPr lang="ar-EG" sz="1400" dirty="0">
                          <a:effectLst/>
                        </a:rPr>
                        <a:t>الحجم (متر مكعب)</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15000"/>
                        </a:lnSpc>
                        <a:spcBef>
                          <a:spcPts val="600"/>
                        </a:spcBef>
                        <a:spcAft>
                          <a:spcPts val="600"/>
                        </a:spcAft>
                      </a:pPr>
                      <a:r>
                        <a:rPr lang="ar-EG" sz="1400">
                          <a:effectLst/>
                        </a:rPr>
                        <a:t>عدد العبوات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15000"/>
                        </a:lnSpc>
                        <a:spcBef>
                          <a:spcPts val="600"/>
                        </a:spcBef>
                        <a:spcAft>
                          <a:spcPts val="600"/>
                        </a:spcAft>
                      </a:pPr>
                      <a:r>
                        <a:rPr lang="ar-EG" sz="1400">
                          <a:effectLst/>
                        </a:rPr>
                        <a:t>عدد المستفيدين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17530">
                <a:tc>
                  <a:txBody>
                    <a:bodyPr/>
                    <a:lstStyle/>
                    <a:p>
                      <a:pPr marL="0" marR="0" algn="ctr" rtl="0">
                        <a:lnSpc>
                          <a:spcPct val="115000"/>
                        </a:lnSpc>
                        <a:spcBef>
                          <a:spcPts val="600"/>
                        </a:spcBef>
                        <a:spcAft>
                          <a:spcPts val="600"/>
                        </a:spcAft>
                      </a:pPr>
                      <a:r>
                        <a:rPr lang="ar-EG" sz="1400" dirty="0">
                          <a:effectLst/>
                        </a:rPr>
                        <a:t>10748</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15000"/>
                        </a:lnSpc>
                        <a:spcBef>
                          <a:spcPts val="600"/>
                        </a:spcBef>
                        <a:spcAft>
                          <a:spcPts val="600"/>
                        </a:spcAft>
                      </a:pPr>
                      <a:r>
                        <a:rPr lang="ar-EG" sz="1400">
                          <a:effectLst/>
                        </a:rPr>
                        <a:t>48858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600"/>
                        </a:spcBef>
                        <a:spcAft>
                          <a:spcPts val="600"/>
                        </a:spcAft>
                      </a:pPr>
                      <a:r>
                        <a:rPr lang="ar-EG" sz="1400" dirty="0">
                          <a:effectLst/>
                        </a:rPr>
                        <a:t>146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12" name="TextBox 11"/>
          <p:cNvSpPr txBox="1"/>
          <p:nvPr/>
        </p:nvSpPr>
        <p:spPr>
          <a:xfrm>
            <a:off x="1187624" y="5189130"/>
            <a:ext cx="6912768" cy="400110"/>
          </a:xfrm>
          <a:prstGeom prst="rect">
            <a:avLst/>
          </a:prstGeom>
          <a:noFill/>
        </p:spPr>
        <p:txBody>
          <a:bodyPr wrap="square" rtlCol="0">
            <a:spAutoFit/>
          </a:bodyPr>
          <a:lstStyle/>
          <a:p>
            <a:pPr algn="ctr"/>
            <a:r>
              <a:rPr lang="ar-EG" sz="2000" b="1" dirty="0"/>
              <a:t>جدول (4) حجم الأغذية المحفوظة بالتشعيع الجامي للعام المالي 2016-2017 </a:t>
            </a:r>
            <a:r>
              <a:rPr lang="ar-EG" sz="2000" b="1" dirty="0" smtClean="0"/>
              <a:t> </a:t>
            </a:r>
            <a:endParaRPr lang="en-US" sz="2000" dirty="0"/>
          </a:p>
        </p:txBody>
      </p:sp>
      <p:graphicFrame>
        <p:nvGraphicFramePr>
          <p:cNvPr id="11" name="Table 10"/>
          <p:cNvGraphicFramePr>
            <a:graphicFrameLocks noGrp="1"/>
          </p:cNvGraphicFramePr>
          <p:nvPr>
            <p:extLst>
              <p:ext uri="{D42A27DB-BD31-4B8C-83A1-F6EECF244321}">
                <p14:modId xmlns:p14="http://schemas.microsoft.com/office/powerpoint/2010/main" val="1240143899"/>
              </p:ext>
            </p:extLst>
          </p:nvPr>
        </p:nvGraphicFramePr>
        <p:xfrm>
          <a:off x="1691680" y="5733255"/>
          <a:ext cx="5904655" cy="651516"/>
        </p:xfrm>
        <a:graphic>
          <a:graphicData uri="http://schemas.openxmlformats.org/drawingml/2006/table">
            <a:tbl>
              <a:tblPr firstRow="1" firstCol="1" bandRow="1">
                <a:tableStyleId>{5C22544A-7EE6-4342-B048-85BDC9FD1C3A}</a:tableStyleId>
              </a:tblPr>
              <a:tblGrid>
                <a:gridCol w="1967981"/>
                <a:gridCol w="1967981"/>
                <a:gridCol w="1968693"/>
              </a:tblGrid>
              <a:tr h="325758">
                <a:tc>
                  <a:txBody>
                    <a:bodyPr/>
                    <a:lstStyle/>
                    <a:p>
                      <a:pPr marL="0" marR="0" algn="ctr" rtl="0">
                        <a:lnSpc>
                          <a:spcPct val="115000"/>
                        </a:lnSpc>
                        <a:spcBef>
                          <a:spcPts val="600"/>
                        </a:spcBef>
                        <a:spcAft>
                          <a:spcPts val="600"/>
                        </a:spcAft>
                      </a:pPr>
                      <a:r>
                        <a:rPr lang="ar-EG" sz="1400">
                          <a:effectLst/>
                        </a:rPr>
                        <a:t>الحجم (متر مكعب)</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15000"/>
                        </a:lnSpc>
                        <a:spcBef>
                          <a:spcPts val="600"/>
                        </a:spcBef>
                        <a:spcAft>
                          <a:spcPts val="600"/>
                        </a:spcAft>
                      </a:pPr>
                      <a:r>
                        <a:rPr lang="ar-EG" sz="1400">
                          <a:effectLst/>
                        </a:rPr>
                        <a:t>عدد العبوات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15000"/>
                        </a:lnSpc>
                        <a:spcBef>
                          <a:spcPts val="600"/>
                        </a:spcBef>
                        <a:spcAft>
                          <a:spcPts val="600"/>
                        </a:spcAft>
                      </a:pPr>
                      <a:r>
                        <a:rPr lang="ar-EG" sz="1400">
                          <a:effectLst/>
                        </a:rPr>
                        <a:t>عدد المستفيدين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25758">
                <a:tc>
                  <a:txBody>
                    <a:bodyPr/>
                    <a:lstStyle/>
                    <a:p>
                      <a:pPr marL="0" marR="0" algn="ctr" rtl="0">
                        <a:lnSpc>
                          <a:spcPct val="115000"/>
                        </a:lnSpc>
                        <a:spcBef>
                          <a:spcPts val="600"/>
                        </a:spcBef>
                        <a:spcAft>
                          <a:spcPts val="600"/>
                        </a:spcAft>
                      </a:pPr>
                      <a:r>
                        <a:rPr lang="ar-EG" sz="1400">
                          <a:effectLst/>
                        </a:rPr>
                        <a:t>14550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15000"/>
                        </a:lnSpc>
                        <a:spcBef>
                          <a:spcPts val="600"/>
                        </a:spcBef>
                        <a:spcAft>
                          <a:spcPts val="600"/>
                        </a:spcAft>
                      </a:pPr>
                      <a:r>
                        <a:rPr lang="ar-EG" sz="1400">
                          <a:effectLst/>
                        </a:rPr>
                        <a:t>65892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600"/>
                        </a:spcBef>
                        <a:spcAft>
                          <a:spcPts val="600"/>
                        </a:spcAft>
                      </a:pPr>
                      <a:r>
                        <a:rPr lang="ar-EG" sz="1400" dirty="0">
                          <a:effectLst/>
                        </a:rPr>
                        <a:t>146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9484529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EG" sz="3600" dirty="0" smtClean="0">
                <a:solidFill>
                  <a:srgbClr val="FF0000"/>
                </a:solidFill>
              </a:rPr>
              <a:t>محاور (تابع)</a:t>
            </a:r>
            <a:endParaRPr lang="ar-EG" sz="3600" dirty="0">
              <a:solidFill>
                <a:srgbClr val="FF0000"/>
              </a:solidFill>
            </a:endParaRPr>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graphicFrame>
        <p:nvGraphicFramePr>
          <p:cNvPr id="8" name="Chart 7"/>
          <p:cNvGraphicFramePr/>
          <p:nvPr>
            <p:extLst>
              <p:ext uri="{D42A27DB-BD31-4B8C-83A1-F6EECF244321}">
                <p14:modId xmlns:p14="http://schemas.microsoft.com/office/powerpoint/2010/main" val="3804458246"/>
              </p:ext>
            </p:extLst>
          </p:nvPr>
        </p:nvGraphicFramePr>
        <p:xfrm>
          <a:off x="3141556" y="1341466"/>
          <a:ext cx="5401570" cy="25453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extLst>
              <p:ext uri="{D42A27DB-BD31-4B8C-83A1-F6EECF244321}">
                <p14:modId xmlns:p14="http://schemas.microsoft.com/office/powerpoint/2010/main" val="2891943843"/>
              </p:ext>
            </p:extLst>
          </p:nvPr>
        </p:nvGraphicFramePr>
        <p:xfrm>
          <a:off x="3131840" y="4144816"/>
          <a:ext cx="5416858" cy="2492099"/>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 Box 2"/>
          <p:cNvSpPr txBox="1">
            <a:spLocks noChangeArrowheads="1"/>
          </p:cNvSpPr>
          <p:nvPr/>
        </p:nvSpPr>
        <p:spPr bwMode="auto">
          <a:xfrm>
            <a:off x="7619703" y="1986108"/>
            <a:ext cx="915670" cy="3143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r" rtl="1">
              <a:lnSpc>
                <a:spcPct val="115000"/>
              </a:lnSpc>
              <a:spcBef>
                <a:spcPts val="0"/>
              </a:spcBef>
              <a:spcAft>
                <a:spcPts val="1000"/>
              </a:spcAft>
            </a:pPr>
            <a:r>
              <a:rPr lang="ar-SA" sz="1100" b="1">
                <a:effectLst/>
                <a:latin typeface="Calibri" panose="020F0502020204030204" pitchFamily="34" charset="0"/>
                <a:ea typeface="Calibri" panose="020F0502020204030204" pitchFamily="34" charset="0"/>
                <a:cs typeface="Arial" panose="020B0604020202020204" pitchFamily="34" charset="0"/>
              </a:rPr>
              <a:t>عدد المولدات</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sp>
        <p:nvSpPr>
          <p:cNvPr id="11" name="Text Box 2"/>
          <p:cNvSpPr txBox="1">
            <a:spLocks noChangeArrowheads="1"/>
          </p:cNvSpPr>
          <p:nvPr/>
        </p:nvSpPr>
        <p:spPr bwMode="auto">
          <a:xfrm>
            <a:off x="7581603" y="3366797"/>
            <a:ext cx="953770" cy="3333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r" rtl="1">
              <a:lnSpc>
                <a:spcPct val="115000"/>
              </a:lnSpc>
              <a:spcBef>
                <a:spcPts val="0"/>
              </a:spcBef>
              <a:spcAft>
                <a:spcPts val="1000"/>
              </a:spcAft>
            </a:pPr>
            <a:r>
              <a:rPr lang="ar-SA" sz="1100" b="1">
                <a:effectLst/>
                <a:latin typeface="Calibri" panose="020F0502020204030204" pitchFamily="34" charset="0"/>
                <a:ea typeface="Calibri" panose="020F0502020204030204" pitchFamily="34" charset="0"/>
                <a:cs typeface="Arial" panose="020B0604020202020204" pitchFamily="34" charset="0"/>
              </a:rPr>
              <a:t>الشدة الإشعاعية</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sp>
        <p:nvSpPr>
          <p:cNvPr id="12" name="Text Box 2"/>
          <p:cNvSpPr txBox="1">
            <a:spLocks noChangeArrowheads="1"/>
          </p:cNvSpPr>
          <p:nvPr/>
        </p:nvSpPr>
        <p:spPr bwMode="auto">
          <a:xfrm>
            <a:off x="7675081" y="4530143"/>
            <a:ext cx="868045" cy="3048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r" rtl="1">
              <a:lnSpc>
                <a:spcPct val="115000"/>
              </a:lnSpc>
              <a:spcBef>
                <a:spcPts val="0"/>
              </a:spcBef>
              <a:spcAft>
                <a:spcPts val="1000"/>
              </a:spcAft>
            </a:pPr>
            <a:r>
              <a:rPr lang="ar-SA" sz="1100" b="1">
                <a:effectLst/>
                <a:latin typeface="Calibri" panose="020F0502020204030204" pitchFamily="34" charset="0"/>
                <a:ea typeface="Calibri" panose="020F0502020204030204" pitchFamily="34" charset="0"/>
                <a:cs typeface="Arial" panose="020B0604020202020204" pitchFamily="34" charset="0"/>
              </a:rPr>
              <a:t>عدد العبوات</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a:spLocks noChangeArrowheads="1"/>
          </p:cNvSpPr>
          <p:nvPr/>
        </p:nvSpPr>
        <p:spPr bwMode="auto">
          <a:xfrm>
            <a:off x="683568" y="84916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7"/>
          <p:cNvSpPr>
            <a:spLocks noChangeArrowheads="1"/>
          </p:cNvSpPr>
          <p:nvPr/>
        </p:nvSpPr>
        <p:spPr bwMode="auto">
          <a:xfrm>
            <a:off x="683568" y="130636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8"/>
          <p:cNvSpPr>
            <a:spLocks noChangeArrowheads="1"/>
          </p:cNvSpPr>
          <p:nvPr/>
        </p:nvSpPr>
        <p:spPr bwMode="auto">
          <a:xfrm>
            <a:off x="683568" y="424959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9"/>
          <p:cNvSpPr>
            <a:spLocks noChangeArrowheads="1"/>
          </p:cNvSpPr>
          <p:nvPr/>
        </p:nvSpPr>
        <p:spPr bwMode="auto">
          <a:xfrm>
            <a:off x="683568" y="424959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Rectangle 10"/>
          <p:cNvSpPr>
            <a:spLocks noChangeArrowheads="1"/>
          </p:cNvSpPr>
          <p:nvPr/>
        </p:nvSpPr>
        <p:spPr bwMode="auto">
          <a:xfrm>
            <a:off x="683568" y="724044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p:cNvSpPr txBox="1"/>
          <p:nvPr/>
        </p:nvSpPr>
        <p:spPr>
          <a:xfrm>
            <a:off x="179512" y="3501008"/>
            <a:ext cx="2664296" cy="1015663"/>
          </a:xfrm>
          <a:prstGeom prst="rect">
            <a:avLst/>
          </a:prstGeom>
          <a:noFill/>
        </p:spPr>
        <p:txBody>
          <a:bodyPr wrap="square" rtlCol="0">
            <a:spAutoFit/>
          </a:bodyPr>
          <a:lstStyle/>
          <a:p>
            <a:pPr algn="r" rtl="1"/>
            <a:r>
              <a:rPr lang="ar-EG" sz="2000" b="1" dirty="0"/>
              <a:t>شكل (2): الإنتاج المحلي للنظائر المشعة خلال عامي 2016و 2017</a:t>
            </a:r>
            <a:endParaRPr lang="en-US" sz="2000" dirty="0"/>
          </a:p>
        </p:txBody>
      </p:sp>
    </p:spTree>
    <p:extLst>
      <p:ext uri="{BB962C8B-B14F-4D97-AF65-F5344CB8AC3E}">
        <p14:creationId xmlns:p14="http://schemas.microsoft.com/office/powerpoint/2010/main" val="3717257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ar-EG" dirty="0">
                <a:solidFill>
                  <a:srgbClr val="FF0000"/>
                </a:solidFill>
              </a:rPr>
              <a:t>محاور (تابع)</a:t>
            </a:r>
            <a:endParaRPr lang="ar-EG" dirty="0">
              <a:solidFill>
                <a:schemeClr val="accent1"/>
              </a:solidFill>
            </a:endParaRPr>
          </a:p>
        </p:txBody>
      </p:sp>
      <p:sp>
        <p:nvSpPr>
          <p:cNvPr id="3" name="Content Placeholder 2"/>
          <p:cNvSpPr>
            <a:spLocks noGrp="1"/>
          </p:cNvSpPr>
          <p:nvPr>
            <p:ph idx="1"/>
          </p:nvPr>
        </p:nvSpPr>
        <p:spPr/>
        <p:txBody>
          <a:bodyPr>
            <a:normAutofit/>
          </a:bodyPr>
          <a:lstStyle/>
          <a:p>
            <a:pPr algn="just" rtl="1">
              <a:buNone/>
            </a:pPr>
            <a:r>
              <a:rPr lang="ar-EG" sz="2400" b="1" dirty="0" smtClean="0">
                <a:solidFill>
                  <a:srgbClr val="0070C0"/>
                </a:solidFill>
              </a:rPr>
              <a:t>5- محور </a:t>
            </a:r>
            <a:r>
              <a:rPr lang="ar-EG" sz="2400" b="1" dirty="0">
                <a:solidFill>
                  <a:srgbClr val="0070C0"/>
                </a:solidFill>
              </a:rPr>
              <a:t>الزراعة</a:t>
            </a:r>
            <a:endParaRPr lang="en-US" sz="2400" dirty="0">
              <a:solidFill>
                <a:srgbClr val="0070C0"/>
              </a:solidFill>
            </a:endParaRPr>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
        <p:nvSpPr>
          <p:cNvPr id="6" name="TextBox 5"/>
          <p:cNvSpPr txBox="1"/>
          <p:nvPr/>
        </p:nvSpPr>
        <p:spPr>
          <a:xfrm>
            <a:off x="5940152" y="2204864"/>
            <a:ext cx="2520280" cy="3170099"/>
          </a:xfrm>
          <a:prstGeom prst="rect">
            <a:avLst/>
          </a:prstGeom>
          <a:noFill/>
        </p:spPr>
        <p:txBody>
          <a:bodyPr wrap="square" rtlCol="1">
            <a:spAutoFit/>
          </a:bodyPr>
          <a:lstStyle/>
          <a:p>
            <a:pPr algn="just" rtl="1"/>
            <a:r>
              <a:rPr lang="ar-EG" sz="2000" b="1" dirty="0"/>
              <a:t>يهدف هذا المحور إلى استخدام تقنيات حديثة في استنباط سلالات تتلاءم مع الظروف البيئية المعاكسة من ملوحة مرتفعة للتربة أو جفاف أو حرارة مرتفعة، وهذه السلالات يمكنها أن تعطي محاصيل مرتفعة القيمة الغذائية وعالية الإنتاجية. </a:t>
            </a:r>
          </a:p>
        </p:txBody>
      </p:sp>
      <p:sp>
        <p:nvSpPr>
          <p:cNvPr id="8" name="TextBox 7"/>
          <p:cNvSpPr txBox="1"/>
          <p:nvPr/>
        </p:nvSpPr>
        <p:spPr>
          <a:xfrm>
            <a:off x="1914526" y="2357263"/>
            <a:ext cx="2520280" cy="2554545"/>
          </a:xfrm>
          <a:prstGeom prst="rect">
            <a:avLst/>
          </a:prstGeom>
          <a:noFill/>
        </p:spPr>
        <p:txBody>
          <a:bodyPr wrap="square" rtlCol="1">
            <a:spAutoFit/>
          </a:bodyPr>
          <a:lstStyle/>
          <a:p>
            <a:pPr algn="just" rtl="1"/>
            <a:r>
              <a:rPr lang="ar-EG" sz="2000" b="1" dirty="0"/>
              <a:t>قامت هيئة الطاقة الذرية باستخدام التشعيع الجامي والتكنولوجيا الحيوية باستحداث طفرات محصولية ذات صفات مرغوبة وعالية الإنتاجية مثل السمسم وعباد الشمس والقرطم والأرز والقمح وغيرها.</a:t>
            </a:r>
          </a:p>
        </p:txBody>
      </p:sp>
    </p:spTree>
    <p:extLst>
      <p:ext uri="{BB962C8B-B14F-4D97-AF65-F5344CB8AC3E}">
        <p14:creationId xmlns:p14="http://schemas.microsoft.com/office/powerpoint/2010/main" val="3202681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ar-EG" sz="2400" b="1" dirty="0" smtClean="0">
                <a:solidFill>
                  <a:srgbClr val="FF0000"/>
                </a:solidFill>
              </a:rPr>
              <a:t>4- </a:t>
            </a:r>
            <a:r>
              <a:rPr lang="ar-EG" sz="2400" b="1" dirty="0">
                <a:solidFill>
                  <a:srgbClr val="FF0000"/>
                </a:solidFill>
              </a:rPr>
              <a:t>تحديات السياق الجديد للتنمية ومواجهتها:</a:t>
            </a:r>
          </a:p>
        </p:txBody>
      </p:sp>
      <p:sp>
        <p:nvSpPr>
          <p:cNvPr id="3" name="Content Placeholder 2"/>
          <p:cNvSpPr>
            <a:spLocks noGrp="1"/>
          </p:cNvSpPr>
          <p:nvPr>
            <p:ph idx="1"/>
          </p:nvPr>
        </p:nvSpPr>
        <p:spPr/>
        <p:txBody>
          <a:bodyPr>
            <a:normAutofit/>
          </a:bodyPr>
          <a:lstStyle/>
          <a:p>
            <a:pPr marL="0" indent="0" algn="just" rtl="1">
              <a:buNone/>
            </a:pPr>
            <a:r>
              <a:rPr lang="ar-EG" sz="2400" dirty="0" smtClean="0"/>
              <a:t>    ينطوي </a:t>
            </a:r>
            <a:r>
              <a:rPr lang="ar-EG" sz="2400" dirty="0"/>
              <a:t>السياق الجديد للتنمية على العديد من التحديات، والتي من أهمها:</a:t>
            </a:r>
            <a:endParaRPr lang="en-US" sz="2400" dirty="0"/>
          </a:p>
          <a:p>
            <a:pPr lvl="0" algn="just" rtl="1"/>
            <a:r>
              <a:rPr lang="ar-EG" sz="2400" dirty="0"/>
              <a:t>ربط أنشطة القطاع االنووي مع برامج إنمائية وطنية كبيرة، وتحديد أنشطة البحث والتطوير التي تتماشى مع أولويات التنمية، حيث يمكن للتكنولوجيات النووية أن تظهر قيما مضافة.</a:t>
            </a:r>
            <a:endParaRPr lang="en-US" sz="2400" dirty="0"/>
          </a:p>
          <a:p>
            <a:pPr lvl="0" algn="just" rtl="1"/>
            <a:r>
              <a:rPr lang="ar-EG" sz="2400" dirty="0"/>
              <a:t>وضع خطط لدمج مرافق البحوث النووية ضمن هيكل وسياسة صنع القرار المجتمعي، وزيادة الوعي الخاص بإنجازاته وقدراته، وما يمكن أن يقدمه من خدمات.</a:t>
            </a:r>
            <a:endParaRPr lang="en-US" sz="2400" dirty="0"/>
          </a:p>
          <a:p>
            <a:pPr lvl="0" algn="just" rtl="1"/>
            <a:r>
              <a:rPr lang="ar-EG" sz="2400" dirty="0"/>
              <a:t>توافر سبل إدارة المعرفة المؤسسية لتحقيق أداء عالي الجودة. </a:t>
            </a:r>
            <a:endParaRPr lang="en-US" sz="2400" dirty="0"/>
          </a:p>
          <a:p>
            <a:pPr algn="just" rtl="1">
              <a:buNone/>
            </a:pPr>
            <a:endParaRPr lang="en-US" sz="2400" dirty="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Tree>
    <p:extLst>
      <p:ext uri="{BB962C8B-B14F-4D97-AF65-F5344CB8AC3E}">
        <p14:creationId xmlns:p14="http://schemas.microsoft.com/office/powerpoint/2010/main" val="3202681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ar-EG" sz="2400" dirty="0" smtClean="0">
                <a:solidFill>
                  <a:srgbClr val="FF0000"/>
                </a:solidFill>
              </a:rPr>
              <a:t>مواجهة التحديات</a:t>
            </a:r>
            <a:endParaRPr lang="ar-EG" sz="2400" dirty="0">
              <a:solidFill>
                <a:srgbClr val="FF0000"/>
              </a:solidFill>
            </a:endParaRPr>
          </a:p>
        </p:txBody>
      </p:sp>
      <p:sp>
        <p:nvSpPr>
          <p:cNvPr id="3" name="Content Placeholder 2"/>
          <p:cNvSpPr>
            <a:spLocks noGrp="1"/>
          </p:cNvSpPr>
          <p:nvPr>
            <p:ph idx="1"/>
          </p:nvPr>
        </p:nvSpPr>
        <p:spPr/>
        <p:txBody>
          <a:bodyPr>
            <a:normAutofit/>
          </a:bodyPr>
          <a:lstStyle/>
          <a:p>
            <a:pPr marL="0" indent="0" algn="just" rtl="1">
              <a:buNone/>
            </a:pPr>
            <a:r>
              <a:rPr lang="ar-EG" sz="2400" dirty="0" smtClean="0"/>
              <a:t>    ولمواجهة </a:t>
            </a:r>
            <a:r>
              <a:rPr lang="ar-EG" sz="2400" dirty="0"/>
              <a:t>هذه التحديات يجب أن يقوم القطاع االنووي، ممثلا في هيئاته، بما يلي:</a:t>
            </a:r>
            <a:endParaRPr lang="en-US" sz="2400" dirty="0"/>
          </a:p>
          <a:p>
            <a:pPr lvl="0" algn="just" rtl="1"/>
            <a:r>
              <a:rPr lang="ar-EG" sz="2400" dirty="0"/>
              <a:t>توعية صانعي القرار وأصحاب المصلحة، وتدريب القيادات والعلماء على السياق الإنمائي الجديد، والتكامل والتخطيط الشامل بين مختلف القطاعات، وجمع البيانات وحسن إدارتها.</a:t>
            </a:r>
            <a:endParaRPr lang="en-US" sz="2400" dirty="0"/>
          </a:p>
          <a:p>
            <a:pPr lvl="0" algn="just" rtl="1"/>
            <a:r>
              <a:rPr lang="ar-EG" sz="2400" dirty="0"/>
              <a:t>استعراض وتحديث السياسات المتعلقة بالشراكات، وتعبئة الموارد وتقديمها للإمتثال للعوامل التمكينية الاستراتيجية.</a:t>
            </a:r>
            <a:endParaRPr lang="en-US" sz="2400" dirty="0"/>
          </a:p>
          <a:p>
            <a:pPr lvl="0" algn="just" rtl="1"/>
            <a:r>
              <a:rPr lang="ar-EG" sz="2400" dirty="0"/>
              <a:t>تعزيز البنية التحتية النووية لتكون قادرة على دعم مساهمة القطاع النووي في أولويات التنمية.</a:t>
            </a:r>
            <a:endParaRPr lang="en-US" sz="2400" dirty="0"/>
          </a:p>
          <a:p>
            <a:pPr lvl="0" algn="just" rtl="1"/>
            <a:r>
              <a:rPr lang="ar-EG" sz="2400" dirty="0"/>
              <a:t>بناء أطر إحصائية متينة لرصد ومعايرة التقدم وتقويمه.</a:t>
            </a:r>
            <a:endParaRPr lang="en-US" sz="2400" dirty="0"/>
          </a:p>
          <a:p>
            <a:pPr algn="just" rtl="1">
              <a:buNone/>
            </a:pPr>
            <a:endParaRPr lang="en-US" sz="2400" dirty="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Tree>
    <p:extLst>
      <p:ext uri="{BB962C8B-B14F-4D97-AF65-F5344CB8AC3E}">
        <p14:creationId xmlns:p14="http://schemas.microsoft.com/office/powerpoint/2010/main" val="32026818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EG" sz="2400" dirty="0" smtClean="0">
                <a:solidFill>
                  <a:srgbClr val="FF0000"/>
                </a:solidFill>
              </a:rPr>
              <a:t>5- </a:t>
            </a:r>
            <a:r>
              <a:rPr lang="ar-EG" sz="2400" b="1" dirty="0">
                <a:solidFill>
                  <a:srgbClr val="FF0000"/>
                </a:solidFill>
              </a:rPr>
              <a:t>القطاع النووي والتخطيط للمستقبل:</a:t>
            </a:r>
            <a:r>
              <a:rPr lang="en-US" sz="2400" dirty="0">
                <a:solidFill>
                  <a:srgbClr val="FF0000"/>
                </a:solidFill>
              </a:rPr>
              <a:t/>
            </a:r>
            <a:br>
              <a:rPr lang="en-US" sz="2400" dirty="0">
                <a:solidFill>
                  <a:srgbClr val="FF0000"/>
                </a:solidFill>
              </a:rPr>
            </a:br>
            <a:endParaRPr lang="ar-EG" sz="2400" dirty="0">
              <a:solidFill>
                <a:srgbClr val="FF0000"/>
              </a:solidFill>
            </a:endParaRPr>
          </a:p>
        </p:txBody>
      </p:sp>
      <p:sp>
        <p:nvSpPr>
          <p:cNvPr id="3" name="Content Placeholder 2"/>
          <p:cNvSpPr>
            <a:spLocks noGrp="1"/>
          </p:cNvSpPr>
          <p:nvPr>
            <p:ph idx="1"/>
          </p:nvPr>
        </p:nvSpPr>
        <p:spPr/>
        <p:txBody>
          <a:bodyPr>
            <a:normAutofit/>
          </a:bodyPr>
          <a:lstStyle/>
          <a:p>
            <a:pPr algn="just" rtl="1">
              <a:buNone/>
            </a:pPr>
            <a:r>
              <a:rPr lang="ar-EG" sz="2400" dirty="0"/>
              <a:t>إن القطاع النووي، وما ينتظره المجتمع منه من مساهمة في خطط التنمية المستقبلية، ينبغي أن يعد نفسه للوفاء بما هو مطلوب منه، ويتحقق ذلك بدراسة عوامل تمكينه وتحديد أهدافه الاستراتيجية للمرحلة المقبلة.</a:t>
            </a:r>
            <a:endParaRPr lang="en-US" sz="2400" dirty="0"/>
          </a:p>
          <a:p>
            <a:pPr algn="just" rtl="1">
              <a:buNone/>
            </a:pPr>
            <a:endParaRPr lang="en-US" sz="2400" dirty="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Tree>
    <p:extLst>
      <p:ext uri="{BB962C8B-B14F-4D97-AF65-F5344CB8AC3E}">
        <p14:creationId xmlns:p14="http://schemas.microsoft.com/office/powerpoint/2010/main" val="32026818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ar-EG" sz="2400" dirty="0" smtClean="0">
                <a:solidFill>
                  <a:srgbClr val="FF0000"/>
                </a:solidFill>
              </a:rPr>
              <a:t> </a:t>
            </a:r>
            <a:r>
              <a:rPr lang="ar-EG" sz="2400" b="1" dirty="0">
                <a:solidFill>
                  <a:srgbClr val="FF0000"/>
                </a:solidFill>
              </a:rPr>
              <a:t>القطاع النووي والتخطيط </a:t>
            </a:r>
            <a:r>
              <a:rPr lang="ar-EG" sz="2400" b="1" dirty="0" smtClean="0">
                <a:solidFill>
                  <a:srgbClr val="FF0000"/>
                </a:solidFill>
              </a:rPr>
              <a:t>للمستقبل (تابع):</a:t>
            </a:r>
            <a:r>
              <a:rPr lang="en-US" sz="2400" dirty="0">
                <a:solidFill>
                  <a:srgbClr val="FF0000"/>
                </a:solidFill>
              </a:rPr>
              <a:t/>
            </a:r>
            <a:br>
              <a:rPr lang="en-US" sz="2400" dirty="0">
                <a:solidFill>
                  <a:srgbClr val="FF0000"/>
                </a:solidFill>
              </a:rPr>
            </a:br>
            <a:endParaRPr lang="ar-EG" sz="2400" dirty="0">
              <a:solidFill>
                <a:schemeClr val="accent1"/>
              </a:solidFill>
            </a:endParaRPr>
          </a:p>
        </p:txBody>
      </p:sp>
      <p:sp>
        <p:nvSpPr>
          <p:cNvPr id="3" name="Content Placeholder 2"/>
          <p:cNvSpPr>
            <a:spLocks noGrp="1"/>
          </p:cNvSpPr>
          <p:nvPr>
            <p:ph idx="1"/>
          </p:nvPr>
        </p:nvSpPr>
        <p:spPr/>
        <p:txBody>
          <a:bodyPr>
            <a:normAutofit fontScale="70000" lnSpcReduction="20000"/>
          </a:bodyPr>
          <a:lstStyle/>
          <a:p>
            <a:pPr marL="0" indent="0" algn="r" rtl="1">
              <a:buNone/>
            </a:pPr>
            <a:r>
              <a:rPr lang="ar-EG" sz="3400" b="1" dirty="0" smtClean="0">
                <a:solidFill>
                  <a:srgbClr val="0070C0"/>
                </a:solidFill>
              </a:rPr>
              <a:t> </a:t>
            </a:r>
            <a:r>
              <a:rPr lang="ar-EG" sz="3400" b="1" dirty="0">
                <a:solidFill>
                  <a:srgbClr val="0070C0"/>
                </a:solidFill>
              </a:rPr>
              <a:t>عوامل تمكين القطاع النووي</a:t>
            </a:r>
            <a:r>
              <a:rPr lang="ar-EG" sz="3400" dirty="0">
                <a:solidFill>
                  <a:srgbClr val="0070C0"/>
                </a:solidFill>
              </a:rPr>
              <a:t> </a:t>
            </a:r>
            <a:endParaRPr lang="en-US" sz="3400" dirty="0">
              <a:solidFill>
                <a:srgbClr val="0070C0"/>
              </a:solidFill>
            </a:endParaRPr>
          </a:p>
          <a:p>
            <a:pPr marL="0" indent="0" algn="r" rtl="1">
              <a:buNone/>
            </a:pPr>
            <a:r>
              <a:rPr lang="ar-EG" dirty="0" smtClean="0"/>
              <a:t>    تشمل </a:t>
            </a:r>
            <a:r>
              <a:rPr lang="ar-EG" dirty="0"/>
              <a:t>عوامل التمكين الاستراتيجية للقطاع النووي مايلي:</a:t>
            </a:r>
            <a:endParaRPr lang="en-US" dirty="0"/>
          </a:p>
          <a:p>
            <a:pPr lvl="0" algn="r" rtl="1"/>
            <a:r>
              <a:rPr lang="ar-EG" dirty="0"/>
              <a:t>توافر إطار تشريعي تمكيني يحدد لكل هيئة من هيئات القطاع النووي أهدافها ودورها وهيكلها التنظيمي، ومواردها المالية وقدرتها على تنفيذ الاتفاقيات الثنائية.</a:t>
            </a:r>
            <a:endParaRPr lang="en-US" dirty="0"/>
          </a:p>
          <a:p>
            <a:pPr lvl="0" algn="r" rtl="1"/>
            <a:r>
              <a:rPr lang="ar-EG" dirty="0"/>
              <a:t>توافر بنية تحتية تقنية وعلمية سليمة قادرة على االاستجابة بفاعلية لاحتياجات المجتمع المصري.</a:t>
            </a:r>
            <a:endParaRPr lang="en-US" dirty="0"/>
          </a:p>
          <a:p>
            <a:pPr lvl="0" algn="r" rtl="1"/>
            <a:r>
              <a:rPr lang="ar-EG" dirty="0"/>
              <a:t>توافر مرافق لها وزنها (مفاعلات، مشععات جاما، معجلات........الخ)، مع توافر برامج للتحديث والتوسع المستقبلي.</a:t>
            </a:r>
            <a:endParaRPr lang="en-US" dirty="0"/>
          </a:p>
          <a:p>
            <a:pPr lvl="0" algn="r" rtl="1"/>
            <a:r>
              <a:rPr lang="ar-EG" dirty="0"/>
              <a:t>توافر القدرة على حماية المنشآت النووية وأمانها، بما في ذلك التخطيط لحالات الطوارئ والقدرة على التعامل مع النفايات المشعة والتخلص الآمن </a:t>
            </a:r>
            <a:r>
              <a:rPr lang="ar-EG" dirty="0" smtClean="0"/>
              <a:t>منها.</a:t>
            </a:r>
          </a:p>
          <a:p>
            <a:pPr lvl="0" algn="r" rtl="1"/>
            <a:r>
              <a:rPr lang="ar-EG" dirty="0"/>
              <a:t>القدرة على استخدام العلوم النووية لمعالجة الأولويات في مختلف قطاعات التنمية.</a:t>
            </a:r>
            <a:endParaRPr lang="en-US" dirty="0" smtClean="0"/>
          </a:p>
          <a:p>
            <a:pPr marL="0" indent="0" algn="l" rtl="1">
              <a:buNone/>
            </a:pPr>
            <a:endParaRPr lang="en-US" dirty="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Tree>
    <p:extLst>
      <p:ext uri="{BB962C8B-B14F-4D97-AF65-F5344CB8AC3E}">
        <p14:creationId xmlns:p14="http://schemas.microsoft.com/office/powerpoint/2010/main" val="3202681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ar-EG" sz="2400" b="1" dirty="0" smtClean="0">
                <a:solidFill>
                  <a:srgbClr val="FF0000"/>
                </a:solidFill>
              </a:rPr>
              <a:t>القطاع </a:t>
            </a:r>
            <a:r>
              <a:rPr lang="ar-EG" sz="2400" b="1" dirty="0">
                <a:solidFill>
                  <a:srgbClr val="FF0000"/>
                </a:solidFill>
              </a:rPr>
              <a:t>النووي والتخطيط </a:t>
            </a:r>
            <a:r>
              <a:rPr lang="ar-EG" sz="2400" b="1" dirty="0" smtClean="0">
                <a:solidFill>
                  <a:srgbClr val="FF0000"/>
                </a:solidFill>
              </a:rPr>
              <a:t>للمستقبل (تابع):</a:t>
            </a:r>
            <a:r>
              <a:rPr lang="en-US" sz="2400" dirty="0">
                <a:solidFill>
                  <a:srgbClr val="FF0000"/>
                </a:solidFill>
              </a:rPr>
              <a:t/>
            </a:r>
            <a:br>
              <a:rPr lang="en-US" sz="2400" dirty="0">
                <a:solidFill>
                  <a:srgbClr val="FF0000"/>
                </a:solidFill>
              </a:rPr>
            </a:br>
            <a:endParaRPr lang="ar-EG" sz="2400" dirty="0">
              <a:solidFill>
                <a:schemeClr val="accent1"/>
              </a:solidFill>
            </a:endParaRPr>
          </a:p>
        </p:txBody>
      </p:sp>
      <p:sp>
        <p:nvSpPr>
          <p:cNvPr id="3" name="Content Placeholder 2"/>
          <p:cNvSpPr>
            <a:spLocks noGrp="1"/>
          </p:cNvSpPr>
          <p:nvPr>
            <p:ph idx="1"/>
          </p:nvPr>
        </p:nvSpPr>
        <p:spPr/>
        <p:txBody>
          <a:bodyPr>
            <a:normAutofit fontScale="70000" lnSpcReduction="20000"/>
          </a:bodyPr>
          <a:lstStyle/>
          <a:p>
            <a:pPr marL="0" indent="0" algn="r" rtl="1">
              <a:buNone/>
            </a:pPr>
            <a:r>
              <a:rPr lang="ar-EG" sz="3400" b="1" dirty="0" smtClean="0">
                <a:solidFill>
                  <a:srgbClr val="0070C0"/>
                </a:solidFill>
              </a:rPr>
              <a:t>    الأهداف </a:t>
            </a:r>
            <a:r>
              <a:rPr lang="ar-EG" sz="3400" b="1" dirty="0">
                <a:solidFill>
                  <a:srgbClr val="0070C0"/>
                </a:solidFill>
              </a:rPr>
              <a:t>الاستراتيجية</a:t>
            </a:r>
            <a:endParaRPr lang="en-US" sz="3400" dirty="0">
              <a:solidFill>
                <a:srgbClr val="0070C0"/>
              </a:solidFill>
            </a:endParaRPr>
          </a:p>
          <a:p>
            <a:pPr marL="0" indent="0" algn="just" rtl="1">
              <a:buNone/>
            </a:pPr>
            <a:r>
              <a:rPr lang="ar-EG" dirty="0" smtClean="0">
                <a:solidFill>
                  <a:srgbClr val="00B050"/>
                </a:solidFill>
              </a:rPr>
              <a:t> لتعزيز </a:t>
            </a:r>
            <a:r>
              <a:rPr lang="ar-EG" dirty="0">
                <a:solidFill>
                  <a:srgbClr val="00B050"/>
                </a:solidFill>
              </a:rPr>
              <a:t>مساهمة القطاع النووي في تلبية الاحتياجات والأولويات المتطورة للمجتمع </a:t>
            </a:r>
            <a:r>
              <a:rPr lang="ar-EG" dirty="0" smtClean="0">
                <a:solidFill>
                  <a:srgbClr val="00B050"/>
                </a:solidFill>
              </a:rPr>
              <a:t>     المصري </a:t>
            </a:r>
            <a:r>
              <a:rPr lang="ar-EG" dirty="0">
                <a:solidFill>
                  <a:srgbClr val="00B050"/>
                </a:solidFill>
              </a:rPr>
              <a:t>بما يتفق مع رؤية مصر 2030، تم وضع الأهداف الاستراتيجية الآتية التي يعزز بعضها بعضا، وتشمل مايلي:</a:t>
            </a:r>
            <a:endParaRPr lang="en-US" dirty="0">
              <a:solidFill>
                <a:srgbClr val="00B050"/>
              </a:solidFill>
            </a:endParaRPr>
          </a:p>
          <a:p>
            <a:pPr lvl="0" algn="r" rtl="1"/>
            <a:r>
              <a:rPr lang="ar-EG" dirty="0"/>
              <a:t>تعظيم مساهمة التكنولوجيات النووية، على نحو مستدام، في تلبية احتياجات أصحاب المصلحة في مصر وخارجها.</a:t>
            </a:r>
            <a:endParaRPr lang="en-US" dirty="0"/>
          </a:p>
          <a:p>
            <a:pPr lvl="0" algn="r" rtl="1"/>
            <a:r>
              <a:rPr lang="ar-EG" dirty="0"/>
              <a:t>تنفيذ برامج متوازنة للبحث والتطوير في مجال العلوم والتكنولوجيا النووية دعما لرؤية مصر الوطنية 2030 بهدف تمكين مصر من أن تكون من بين أفضل 40 يلدا في مجال الابتكار بحلول عام 2030.</a:t>
            </a:r>
            <a:endParaRPr lang="en-US" dirty="0"/>
          </a:p>
          <a:p>
            <a:pPr lvl="0" algn="r" rtl="1"/>
            <a:r>
              <a:rPr lang="ar-EG" dirty="0"/>
              <a:t>إدارة المواد المشعة والنفايات الناشئة عن مختلف الأنشطة على الصعيد الوطني بكفاءة، وإنشاء وإدارة مرفق للتخزين الطويل الأجل، ووضع المعايير التشغيلية للوقود المستنفد الناتج عن البرنامج الوطني للطاقة النووية (هيئة المحطات النووية) وضمان أمثل أمن وأمان على المستوى التشغيلي.</a:t>
            </a:r>
            <a:endParaRPr lang="en-US" dirty="0"/>
          </a:p>
          <a:p>
            <a:pPr lvl="0" algn="r" rtl="1"/>
            <a:r>
              <a:rPr lang="ar-EG" dirty="0"/>
              <a:t>ضمان إدارة مؤسسية فعالة وذات كفاءة وخلاقة، وبرامج بحث وتطوير سليمة.</a:t>
            </a:r>
            <a:endParaRPr lang="en-US" dirty="0"/>
          </a:p>
          <a:p>
            <a:pPr algn="r" rtl="1">
              <a:buNone/>
            </a:pPr>
            <a:endParaRPr lang="en-US" dirty="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Tree>
    <p:extLst>
      <p:ext uri="{BB962C8B-B14F-4D97-AF65-F5344CB8AC3E}">
        <p14:creationId xmlns:p14="http://schemas.microsoft.com/office/powerpoint/2010/main" val="3202681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EG" sz="3200" b="1" dirty="0" smtClean="0">
                <a:solidFill>
                  <a:srgbClr val="FF0000"/>
                </a:solidFill>
              </a:rPr>
              <a:t>الخلاصة</a:t>
            </a:r>
            <a:r>
              <a:rPr lang="en-US" sz="3200" dirty="0">
                <a:solidFill>
                  <a:srgbClr val="FF0000"/>
                </a:solidFill>
              </a:rPr>
              <a:t/>
            </a:r>
            <a:br>
              <a:rPr lang="en-US" sz="3200" dirty="0">
                <a:solidFill>
                  <a:srgbClr val="FF0000"/>
                </a:solidFill>
              </a:rPr>
            </a:br>
            <a:endParaRPr lang="ar-EG" sz="3200" dirty="0">
              <a:solidFill>
                <a:srgbClr val="FF0000"/>
              </a:solidFill>
            </a:endParaRPr>
          </a:p>
        </p:txBody>
      </p:sp>
      <p:sp>
        <p:nvSpPr>
          <p:cNvPr id="3" name="Content Placeholder 2"/>
          <p:cNvSpPr>
            <a:spLocks noGrp="1"/>
          </p:cNvSpPr>
          <p:nvPr>
            <p:ph idx="1"/>
          </p:nvPr>
        </p:nvSpPr>
        <p:spPr/>
        <p:txBody>
          <a:bodyPr>
            <a:normAutofit/>
          </a:bodyPr>
          <a:lstStyle/>
          <a:p>
            <a:pPr algn="just" rtl="1">
              <a:buNone/>
            </a:pPr>
            <a:r>
              <a:rPr lang="ar-EG" sz="2400" dirty="0"/>
              <a:t>انطلاقا من التخطيط المستقبلي للقطاع النووي، وتجقيقا لرؤية مصر 2030، سيقوم القطاع النووي بهيئاته الأربعة؛ هيئة االطاقة الذرية، هيئة المحطات النووية، هيئة المواد النووية، وهيئة الرقابة النووية والإشعاعية بتعظيم أوجه االتعاون بين مختلف قطاعاته، وتحقيق الاستخدام الأمثل لمرافقه وموارده، مع زيادة الكفاءة والفاعلية لجميع برامجه، من خلال التركيز على البحث والتطوير الموجهين نحو التنمية، وتحسين الأداء على كافة المستويات البرنامجية والتشغيلية</a:t>
            </a:r>
            <a:endParaRPr lang="en-US" sz="2400" dirty="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Tree>
    <p:extLst>
      <p:ext uri="{BB962C8B-B14F-4D97-AF65-F5344CB8AC3E}">
        <p14:creationId xmlns:p14="http://schemas.microsoft.com/office/powerpoint/2010/main" val="3202681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5"/>
          <p:cNvGrpSpPr>
            <a:grpSpLocks/>
          </p:cNvGrpSpPr>
          <p:nvPr/>
        </p:nvGrpSpPr>
        <p:grpSpPr bwMode="auto">
          <a:xfrm>
            <a:off x="193576" y="259890"/>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ts val="800"/>
                </a:spcAft>
                <a:buClrTx/>
                <a:buSzTx/>
                <a:buFontTx/>
                <a:buNone/>
                <a:tabLst/>
              </a:pPr>
              <a:r>
                <a:rPr kumimoji="0" lang="en-US" sz="1000" b="1" i="0" u="none" strike="noStrike" cap="none" normalizeH="0" baseline="0" smtClean="0">
                  <a:ln>
                    <a:noFill/>
                  </a:ln>
                  <a:solidFill>
                    <a:schemeClr val="tx1"/>
                  </a:solidFill>
                  <a:effectLst/>
                  <a:latin typeface="Calibri" panose="020F0502020204030204" pitchFamily="34" charset="0"/>
                  <a:ea typeface="Arial" panose="020B0604020202020204" pitchFamily="34" charset="0"/>
                </a:rPr>
                <a:t>Atomic Energy Authority </a:t>
              </a:r>
              <a:endParaRPr kumimoji="0" lang="ar-EG" sz="1800" b="0" i="0" u="none" strike="noStrike" cap="none" normalizeH="0" baseline="0" smtClean="0">
                <a:ln>
                  <a:noFill/>
                </a:ln>
                <a:solidFill>
                  <a:schemeClr val="tx1"/>
                </a:solidFill>
                <a:effectLst/>
                <a:latin typeface="Arial" panose="020B0604020202020204" pitchFamily="34" charset="0"/>
              </a:endParaRPr>
            </a:p>
          </p:txBody>
        </p:sp>
      </p:grpSp>
      <p:sp>
        <p:nvSpPr>
          <p:cNvPr id="3" name="Oval 2"/>
          <p:cNvSpPr/>
          <p:nvPr/>
        </p:nvSpPr>
        <p:spPr>
          <a:xfrm>
            <a:off x="6574160" y="1844824"/>
            <a:ext cx="1454224" cy="93610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715943" y="2128210"/>
            <a:ext cx="1170657" cy="461665"/>
          </a:xfrm>
          <a:prstGeom prst="rect">
            <a:avLst/>
          </a:prstGeom>
          <a:noFill/>
        </p:spPr>
        <p:txBody>
          <a:bodyPr wrap="square" rtlCol="0">
            <a:spAutoFit/>
          </a:bodyPr>
          <a:lstStyle/>
          <a:p>
            <a:pPr algn="ctr"/>
            <a:r>
              <a:rPr lang="ar-EG" sz="2400" b="1" dirty="0" smtClean="0"/>
              <a:t>1955</a:t>
            </a:r>
            <a:endParaRPr lang="en-US" sz="2400" b="1" dirty="0"/>
          </a:p>
        </p:txBody>
      </p:sp>
      <p:sp>
        <p:nvSpPr>
          <p:cNvPr id="10" name="Left Arrow 9"/>
          <p:cNvSpPr/>
          <p:nvPr/>
        </p:nvSpPr>
        <p:spPr>
          <a:xfrm>
            <a:off x="3779912" y="2060848"/>
            <a:ext cx="2304256" cy="46166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83568" y="1988840"/>
            <a:ext cx="2664296" cy="523220"/>
          </a:xfrm>
          <a:prstGeom prst="rect">
            <a:avLst/>
          </a:prstGeom>
          <a:noFill/>
        </p:spPr>
        <p:txBody>
          <a:bodyPr wrap="square" rtlCol="0">
            <a:spAutoFit/>
          </a:bodyPr>
          <a:lstStyle/>
          <a:p>
            <a:pPr algn="ctr"/>
            <a:r>
              <a:rPr lang="ar-EG" sz="2800" b="1" dirty="0" smtClean="0">
                <a:solidFill>
                  <a:srgbClr val="FF0000"/>
                </a:solidFill>
              </a:rPr>
              <a:t>لجنة الطاقة الذرية</a:t>
            </a:r>
            <a:endParaRPr lang="en-US" sz="2800" b="1" dirty="0">
              <a:solidFill>
                <a:srgbClr val="FF0000"/>
              </a:solidFill>
            </a:endParaRPr>
          </a:p>
        </p:txBody>
      </p:sp>
      <p:sp>
        <p:nvSpPr>
          <p:cNvPr id="16" name="Oval 15"/>
          <p:cNvSpPr/>
          <p:nvPr/>
        </p:nvSpPr>
        <p:spPr>
          <a:xfrm>
            <a:off x="6588224" y="3140968"/>
            <a:ext cx="1454224" cy="93610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715943" y="3356992"/>
            <a:ext cx="1170657" cy="461665"/>
          </a:xfrm>
          <a:prstGeom prst="rect">
            <a:avLst/>
          </a:prstGeom>
          <a:noFill/>
        </p:spPr>
        <p:txBody>
          <a:bodyPr wrap="square" rtlCol="0">
            <a:spAutoFit/>
          </a:bodyPr>
          <a:lstStyle/>
          <a:p>
            <a:pPr algn="ctr"/>
            <a:r>
              <a:rPr lang="ar-EG" sz="2400" b="1" dirty="0" smtClean="0"/>
              <a:t>1957</a:t>
            </a:r>
            <a:endParaRPr lang="en-US" sz="2400" b="1" dirty="0"/>
          </a:p>
        </p:txBody>
      </p:sp>
      <p:sp>
        <p:nvSpPr>
          <p:cNvPr id="18" name="Left Arrow 17"/>
          <p:cNvSpPr/>
          <p:nvPr/>
        </p:nvSpPr>
        <p:spPr>
          <a:xfrm>
            <a:off x="3851920" y="3399383"/>
            <a:ext cx="2304256" cy="46166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835968" y="3356992"/>
            <a:ext cx="2664296" cy="523220"/>
          </a:xfrm>
          <a:prstGeom prst="rect">
            <a:avLst/>
          </a:prstGeom>
          <a:noFill/>
        </p:spPr>
        <p:txBody>
          <a:bodyPr wrap="square" rtlCol="0">
            <a:spAutoFit/>
          </a:bodyPr>
          <a:lstStyle/>
          <a:p>
            <a:pPr algn="ctr"/>
            <a:r>
              <a:rPr lang="ar-EG" sz="2800" b="1" dirty="0" smtClean="0">
                <a:solidFill>
                  <a:srgbClr val="FF0000"/>
                </a:solidFill>
              </a:rPr>
              <a:t>مؤسسة الطاقة الذرية</a:t>
            </a:r>
            <a:endParaRPr lang="en-US" sz="2800" b="1" dirty="0">
              <a:solidFill>
                <a:srgbClr val="FF0000"/>
              </a:solidFill>
            </a:endParaRPr>
          </a:p>
        </p:txBody>
      </p:sp>
      <p:sp>
        <p:nvSpPr>
          <p:cNvPr id="20" name="Oval 19"/>
          <p:cNvSpPr/>
          <p:nvPr/>
        </p:nvSpPr>
        <p:spPr>
          <a:xfrm>
            <a:off x="6579840" y="5157192"/>
            <a:ext cx="1454224" cy="93610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6707559" y="5373216"/>
            <a:ext cx="1170657" cy="461665"/>
          </a:xfrm>
          <a:prstGeom prst="rect">
            <a:avLst/>
          </a:prstGeom>
          <a:noFill/>
        </p:spPr>
        <p:txBody>
          <a:bodyPr wrap="square" rtlCol="0">
            <a:spAutoFit/>
          </a:bodyPr>
          <a:lstStyle/>
          <a:p>
            <a:pPr algn="ctr"/>
            <a:r>
              <a:rPr lang="ar-EG" sz="2400" b="1" dirty="0" smtClean="0"/>
              <a:t>1977</a:t>
            </a:r>
            <a:endParaRPr lang="en-US" sz="2400" b="1" dirty="0"/>
          </a:p>
        </p:txBody>
      </p:sp>
      <p:sp>
        <p:nvSpPr>
          <p:cNvPr id="22" name="Left Arrow 21"/>
          <p:cNvSpPr/>
          <p:nvPr/>
        </p:nvSpPr>
        <p:spPr>
          <a:xfrm>
            <a:off x="3843536" y="5415607"/>
            <a:ext cx="2304256" cy="46166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827584" y="5373216"/>
            <a:ext cx="2664296" cy="523220"/>
          </a:xfrm>
          <a:prstGeom prst="rect">
            <a:avLst/>
          </a:prstGeom>
          <a:noFill/>
        </p:spPr>
        <p:txBody>
          <a:bodyPr wrap="square" rtlCol="0">
            <a:spAutoFit/>
          </a:bodyPr>
          <a:lstStyle/>
          <a:p>
            <a:pPr algn="ctr"/>
            <a:r>
              <a:rPr lang="ar-EG" sz="2800" b="1" dirty="0" smtClean="0">
                <a:solidFill>
                  <a:srgbClr val="FF0000"/>
                </a:solidFill>
              </a:rPr>
              <a:t>هيئة الطاقة الذرية</a:t>
            </a:r>
            <a:endParaRPr lang="en-US" sz="2800" b="1" dirty="0">
              <a:solidFill>
                <a:srgbClr val="FF0000"/>
              </a:solidFill>
            </a:endParaRPr>
          </a:p>
        </p:txBody>
      </p:sp>
      <p:sp>
        <p:nvSpPr>
          <p:cNvPr id="24" name="TextBox 23"/>
          <p:cNvSpPr txBox="1"/>
          <p:nvPr/>
        </p:nvSpPr>
        <p:spPr>
          <a:xfrm>
            <a:off x="1835696" y="2627620"/>
            <a:ext cx="4248472" cy="369332"/>
          </a:xfrm>
          <a:prstGeom prst="rect">
            <a:avLst/>
          </a:prstGeom>
          <a:noFill/>
        </p:spPr>
        <p:txBody>
          <a:bodyPr wrap="square" rtlCol="0">
            <a:spAutoFit/>
          </a:bodyPr>
          <a:lstStyle/>
          <a:p>
            <a:pPr algn="ctr"/>
            <a:r>
              <a:rPr lang="ar-EG" b="1" dirty="0"/>
              <a:t>دخول مصر مجال الاستخدامات السلمية للطاقة الذرية </a:t>
            </a:r>
            <a:endParaRPr lang="en-US" b="1" dirty="0"/>
          </a:p>
        </p:txBody>
      </p:sp>
      <p:sp>
        <p:nvSpPr>
          <p:cNvPr id="25" name="TextBox 24"/>
          <p:cNvSpPr txBox="1"/>
          <p:nvPr/>
        </p:nvSpPr>
        <p:spPr>
          <a:xfrm>
            <a:off x="467544" y="4057908"/>
            <a:ext cx="5688632" cy="923330"/>
          </a:xfrm>
          <a:prstGeom prst="rect">
            <a:avLst/>
          </a:prstGeom>
          <a:noFill/>
        </p:spPr>
        <p:txBody>
          <a:bodyPr wrap="square" rtlCol="0">
            <a:spAutoFit/>
          </a:bodyPr>
          <a:lstStyle/>
          <a:p>
            <a:pPr algn="ctr"/>
            <a:r>
              <a:rPr lang="ar-EG" b="1" dirty="0"/>
              <a:t>أنشئت مؤسسة الطاقة الذرية كمؤسسة عامة مهمتها تمكين البلاد من استغلال الطاقة الذرية للأغراض السلمية في المجالات العلمية والطبية والصناعية والزراعية</a:t>
            </a:r>
            <a:endParaRPr lang="en-US" b="1" dirty="0"/>
          </a:p>
        </p:txBody>
      </p:sp>
      <p:sp>
        <p:nvSpPr>
          <p:cNvPr id="15" name="TextBox 14"/>
          <p:cNvSpPr txBox="1"/>
          <p:nvPr/>
        </p:nvSpPr>
        <p:spPr>
          <a:xfrm>
            <a:off x="971600" y="6093296"/>
            <a:ext cx="5176192" cy="369332"/>
          </a:xfrm>
          <a:prstGeom prst="rect">
            <a:avLst/>
          </a:prstGeom>
          <a:noFill/>
        </p:spPr>
        <p:txBody>
          <a:bodyPr wrap="square" rtlCol="0">
            <a:spAutoFit/>
          </a:bodyPr>
          <a:lstStyle/>
          <a:p>
            <a:pPr algn="ctr"/>
            <a:r>
              <a:rPr lang="ar-EG" b="1" dirty="0" smtClean="0"/>
              <a:t>من مؤسسة الطاقة الذرية إلى </a:t>
            </a:r>
            <a:r>
              <a:rPr lang="ar-EG" b="1" dirty="0"/>
              <a:t>هيئة الطاقة الذرية</a:t>
            </a:r>
            <a:endParaRPr lang="en-US" b="1" dirty="0"/>
          </a:p>
        </p:txBody>
      </p:sp>
      <p:sp>
        <p:nvSpPr>
          <p:cNvPr id="2" name="TextBox 1"/>
          <p:cNvSpPr txBox="1"/>
          <p:nvPr/>
        </p:nvSpPr>
        <p:spPr>
          <a:xfrm>
            <a:off x="2699792" y="836712"/>
            <a:ext cx="5544616" cy="584775"/>
          </a:xfrm>
          <a:prstGeom prst="rect">
            <a:avLst/>
          </a:prstGeom>
          <a:noFill/>
        </p:spPr>
        <p:txBody>
          <a:bodyPr wrap="square" rtlCol="1">
            <a:spAutoFit/>
          </a:bodyPr>
          <a:lstStyle/>
          <a:p>
            <a:pPr algn="ctr"/>
            <a:r>
              <a:rPr lang="ar-EG" sz="3200" dirty="0" smtClean="0">
                <a:solidFill>
                  <a:srgbClr val="FF0000"/>
                </a:solidFill>
              </a:rPr>
              <a:t>نشأة القطاع النووي في مصر وتطوره</a:t>
            </a:r>
            <a:endParaRPr lang="ar-EG" sz="3200" dirty="0">
              <a:solidFill>
                <a:srgbClr val="FF0000"/>
              </a:solidFill>
            </a:endParaRPr>
          </a:p>
        </p:txBody>
      </p:sp>
    </p:spTree>
    <p:extLst>
      <p:ext uri="{BB962C8B-B14F-4D97-AF65-F5344CB8AC3E}">
        <p14:creationId xmlns:p14="http://schemas.microsoft.com/office/powerpoint/2010/main" val="36248725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endParaRPr lang="ar-EG" dirty="0">
              <a:solidFill>
                <a:srgbClr val="FF0000"/>
              </a:solidFill>
            </a:endParaRPr>
          </a:p>
        </p:txBody>
      </p:sp>
      <p:sp>
        <p:nvSpPr>
          <p:cNvPr id="3" name="Content Placeholder 2"/>
          <p:cNvSpPr>
            <a:spLocks noGrp="1"/>
          </p:cNvSpPr>
          <p:nvPr>
            <p:ph idx="1"/>
          </p:nvPr>
        </p:nvSpPr>
        <p:spPr/>
        <p:txBody>
          <a:bodyPr>
            <a:noAutofit/>
          </a:bodyPr>
          <a:lstStyle/>
          <a:p>
            <a:pPr marL="0" indent="0" algn="ctr" rtl="1">
              <a:buNone/>
            </a:pPr>
            <a:endParaRPr lang="ar-EG" sz="7200" dirty="0" smtClean="0"/>
          </a:p>
          <a:p>
            <a:pPr marL="0" indent="0" algn="ctr" rtl="1">
              <a:buNone/>
            </a:pPr>
            <a:r>
              <a:rPr lang="ar-EG" sz="7200" dirty="0" smtClean="0"/>
              <a:t>شكرا</a:t>
            </a:r>
            <a:endParaRPr lang="en-US" sz="7200" dirty="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Tree>
    <p:extLst>
      <p:ext uri="{BB962C8B-B14F-4D97-AF65-F5344CB8AC3E}">
        <p14:creationId xmlns:p14="http://schemas.microsoft.com/office/powerpoint/2010/main" val="111743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890"/>
            <a:ext cx="8229600" cy="1143000"/>
          </a:xfrm>
        </p:spPr>
        <p:txBody>
          <a:bodyPr>
            <a:normAutofit/>
          </a:bodyPr>
          <a:lstStyle/>
          <a:p>
            <a:pPr algn="r" rtl="1"/>
            <a:r>
              <a:rPr lang="ar-EG" sz="3200" b="1" dirty="0" smtClean="0">
                <a:solidFill>
                  <a:srgbClr val="FF0000"/>
                </a:solidFill>
              </a:rPr>
              <a:t>                        مهام هيئة الطاقة الذرية</a:t>
            </a:r>
            <a:endParaRPr lang="en-US" sz="3200" dirty="0">
              <a:solidFill>
                <a:srgbClr val="FF0000"/>
              </a:solidFill>
            </a:endParaRPr>
          </a:p>
        </p:txBody>
      </p:sp>
      <p:grpSp>
        <p:nvGrpSpPr>
          <p:cNvPr id="4" name="Group 65"/>
          <p:cNvGrpSpPr>
            <a:grpSpLocks/>
          </p:cNvGrpSpPr>
          <p:nvPr/>
        </p:nvGrpSpPr>
        <p:grpSpPr bwMode="auto">
          <a:xfrm>
            <a:off x="228600" y="274638"/>
            <a:ext cx="26670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
        <p:nvSpPr>
          <p:cNvPr id="7" name="Flowchart: Process 6"/>
          <p:cNvSpPr/>
          <p:nvPr/>
        </p:nvSpPr>
        <p:spPr>
          <a:xfrm>
            <a:off x="395536" y="1988840"/>
            <a:ext cx="1590626" cy="1621344"/>
          </a:xfrm>
          <a:prstGeom prst="flowChartProcess">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Process 8"/>
          <p:cNvSpPr/>
          <p:nvPr/>
        </p:nvSpPr>
        <p:spPr>
          <a:xfrm>
            <a:off x="2583539" y="1988840"/>
            <a:ext cx="1590626" cy="1152128"/>
          </a:xfrm>
          <a:prstGeom prst="flowChartProcess">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Process 9"/>
          <p:cNvSpPr/>
          <p:nvPr/>
        </p:nvSpPr>
        <p:spPr>
          <a:xfrm>
            <a:off x="4932040" y="1988839"/>
            <a:ext cx="1590626" cy="2175342"/>
          </a:xfrm>
          <a:prstGeom prst="flowChartProcess">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Process 10"/>
          <p:cNvSpPr/>
          <p:nvPr/>
        </p:nvSpPr>
        <p:spPr>
          <a:xfrm>
            <a:off x="7236296" y="1988839"/>
            <a:ext cx="1590626" cy="1898343"/>
          </a:xfrm>
          <a:prstGeom prst="flowChartProcess">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32040" y="2132856"/>
            <a:ext cx="1590626" cy="2031325"/>
          </a:xfrm>
          <a:prstGeom prst="rect">
            <a:avLst/>
          </a:prstGeom>
          <a:noFill/>
        </p:spPr>
        <p:txBody>
          <a:bodyPr wrap="square" rtlCol="0">
            <a:spAutoFit/>
          </a:bodyPr>
          <a:lstStyle/>
          <a:p>
            <a:pPr algn="ctr"/>
            <a:r>
              <a:rPr lang="ar-EG" b="1" dirty="0" smtClean="0"/>
              <a:t>إجراء </a:t>
            </a:r>
            <a:r>
              <a:rPr lang="ar-EG" b="1" dirty="0"/>
              <a:t>البحوث </a:t>
            </a:r>
            <a:r>
              <a:rPr lang="ar-EG" b="1" dirty="0" smtClean="0"/>
              <a:t>فى مجال الإستخدامات السلمية للطاقة الذرية </a:t>
            </a:r>
            <a:r>
              <a:rPr lang="ar-EG" b="1" dirty="0"/>
              <a:t>في المجالات العلمية والطبية والصناعية والزراعية</a:t>
            </a:r>
            <a:endParaRPr lang="en-US" b="1" dirty="0"/>
          </a:p>
        </p:txBody>
      </p:sp>
      <p:sp>
        <p:nvSpPr>
          <p:cNvPr id="12" name="TextBox 11"/>
          <p:cNvSpPr txBox="1"/>
          <p:nvPr/>
        </p:nvSpPr>
        <p:spPr>
          <a:xfrm>
            <a:off x="2627784" y="2132856"/>
            <a:ext cx="1590626" cy="923330"/>
          </a:xfrm>
          <a:prstGeom prst="rect">
            <a:avLst/>
          </a:prstGeom>
          <a:noFill/>
        </p:spPr>
        <p:txBody>
          <a:bodyPr wrap="square" rtlCol="0">
            <a:spAutoFit/>
          </a:bodyPr>
          <a:lstStyle/>
          <a:p>
            <a:pPr algn="ctr"/>
            <a:r>
              <a:rPr lang="ar-EG" b="1" dirty="0" smtClean="0"/>
              <a:t>تطوير </a:t>
            </a:r>
            <a:r>
              <a:rPr lang="ar-EG" b="1" dirty="0"/>
              <a:t>التقانات وبناء القدرات ورفع الكفاءات</a:t>
            </a:r>
            <a:endParaRPr lang="en-US" b="1" dirty="0"/>
          </a:p>
        </p:txBody>
      </p:sp>
      <p:sp>
        <p:nvSpPr>
          <p:cNvPr id="14" name="TextBox 13"/>
          <p:cNvSpPr txBox="1"/>
          <p:nvPr/>
        </p:nvSpPr>
        <p:spPr>
          <a:xfrm>
            <a:off x="7236296" y="2132856"/>
            <a:ext cx="1590626" cy="1754326"/>
          </a:xfrm>
          <a:prstGeom prst="rect">
            <a:avLst/>
          </a:prstGeom>
          <a:noFill/>
        </p:spPr>
        <p:txBody>
          <a:bodyPr wrap="square" rtlCol="0">
            <a:spAutoFit/>
          </a:bodyPr>
          <a:lstStyle/>
          <a:p>
            <a:pPr algn="ctr"/>
            <a:r>
              <a:rPr lang="ar-EG" b="1" dirty="0"/>
              <a:t>إعداد البلاد لدخول عصر توليد الكهرباء من الطاقة </a:t>
            </a:r>
            <a:r>
              <a:rPr lang="ar-EG" b="1" dirty="0" smtClean="0"/>
              <a:t>النووية</a:t>
            </a:r>
          </a:p>
          <a:p>
            <a:pPr algn="ctr"/>
            <a:r>
              <a:rPr lang="ar-EG" b="1" dirty="0"/>
              <a:t>"مشروع مفاعل القوى"</a:t>
            </a:r>
            <a:endParaRPr lang="en-US" b="1" dirty="0"/>
          </a:p>
        </p:txBody>
      </p:sp>
      <p:sp>
        <p:nvSpPr>
          <p:cNvPr id="15" name="TextBox 14"/>
          <p:cNvSpPr txBox="1"/>
          <p:nvPr/>
        </p:nvSpPr>
        <p:spPr>
          <a:xfrm>
            <a:off x="450750" y="2132856"/>
            <a:ext cx="1528962" cy="1477328"/>
          </a:xfrm>
          <a:prstGeom prst="rect">
            <a:avLst/>
          </a:prstGeom>
          <a:noFill/>
        </p:spPr>
        <p:txBody>
          <a:bodyPr wrap="square" rtlCol="0">
            <a:spAutoFit/>
          </a:bodyPr>
          <a:lstStyle/>
          <a:p>
            <a:pPr algn="ctr"/>
            <a:r>
              <a:rPr lang="ar-EG" b="1" dirty="0" smtClean="0"/>
              <a:t>البحث </a:t>
            </a:r>
            <a:r>
              <a:rPr lang="ar-EG" b="1" dirty="0"/>
              <a:t>والتنقيب عن الخامات الذرية في </a:t>
            </a:r>
            <a:r>
              <a:rPr lang="ar-EG" b="1" dirty="0" smtClean="0"/>
              <a:t>مصر</a:t>
            </a:r>
          </a:p>
          <a:p>
            <a:pPr algn="ctr"/>
            <a:r>
              <a:rPr lang="ar-EG" b="1" dirty="0"/>
              <a:t>"قسم الجيولوجيا والخامات الذرية"</a:t>
            </a:r>
            <a:endParaRPr lang="en-US" b="1" dirty="0"/>
          </a:p>
        </p:txBody>
      </p:sp>
      <p:cxnSp>
        <p:nvCxnSpPr>
          <p:cNvPr id="17" name="Straight Connector 16"/>
          <p:cNvCxnSpPr/>
          <p:nvPr/>
        </p:nvCxnSpPr>
        <p:spPr>
          <a:xfrm>
            <a:off x="4572000" y="1167805"/>
            <a:ext cx="0" cy="460995"/>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190849" y="1628800"/>
            <a:ext cx="684076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190849" y="1628800"/>
            <a:ext cx="243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7" idx="0"/>
          </p:cNvCxnSpPr>
          <p:nvPr/>
        </p:nvCxnSpPr>
        <p:spPr>
          <a:xfrm>
            <a:off x="1190849" y="1628800"/>
            <a:ext cx="0" cy="36004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endCxn id="9" idx="0"/>
          </p:cNvCxnSpPr>
          <p:nvPr/>
        </p:nvCxnSpPr>
        <p:spPr>
          <a:xfrm>
            <a:off x="3378852" y="1628800"/>
            <a:ext cx="0" cy="36004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endCxn id="10" idx="0"/>
          </p:cNvCxnSpPr>
          <p:nvPr/>
        </p:nvCxnSpPr>
        <p:spPr>
          <a:xfrm>
            <a:off x="5727353" y="1628800"/>
            <a:ext cx="0" cy="36003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endCxn id="11" idx="0"/>
          </p:cNvCxnSpPr>
          <p:nvPr/>
        </p:nvCxnSpPr>
        <p:spPr>
          <a:xfrm>
            <a:off x="8031609" y="1628800"/>
            <a:ext cx="0" cy="36003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1" name="Oval 30"/>
          <p:cNvSpPr/>
          <p:nvPr/>
        </p:nvSpPr>
        <p:spPr>
          <a:xfrm>
            <a:off x="7236296" y="4437112"/>
            <a:ext cx="1590626" cy="864096"/>
          </a:xfrm>
          <a:prstGeom prst="ellipse">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95536" y="4437111"/>
            <a:ext cx="1590626" cy="909465"/>
          </a:xfrm>
          <a:prstGeom prst="ellipse">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7236296" y="4581128"/>
            <a:ext cx="1590626" cy="646331"/>
          </a:xfrm>
          <a:prstGeom prst="rect">
            <a:avLst/>
          </a:prstGeom>
          <a:noFill/>
        </p:spPr>
        <p:txBody>
          <a:bodyPr wrap="square" rtlCol="0">
            <a:spAutoFit/>
          </a:bodyPr>
          <a:lstStyle/>
          <a:p>
            <a:pPr algn="ctr"/>
            <a:r>
              <a:rPr lang="ar-EG" b="1" dirty="0" smtClean="0"/>
              <a:t>قانون </a:t>
            </a:r>
            <a:r>
              <a:rPr lang="ar-EG" b="1" dirty="0"/>
              <a:t>رقم 13 لسنة 1976</a:t>
            </a:r>
            <a:endParaRPr lang="en-US" b="1" dirty="0"/>
          </a:p>
        </p:txBody>
      </p:sp>
      <p:sp>
        <p:nvSpPr>
          <p:cNvPr id="34" name="TextBox 33"/>
          <p:cNvSpPr txBox="1"/>
          <p:nvPr/>
        </p:nvSpPr>
        <p:spPr>
          <a:xfrm>
            <a:off x="323528" y="4509120"/>
            <a:ext cx="1583283" cy="923330"/>
          </a:xfrm>
          <a:prstGeom prst="rect">
            <a:avLst/>
          </a:prstGeom>
          <a:noFill/>
        </p:spPr>
        <p:txBody>
          <a:bodyPr wrap="square" rtlCol="0">
            <a:spAutoFit/>
          </a:bodyPr>
          <a:lstStyle/>
          <a:p>
            <a:pPr algn="ctr"/>
            <a:r>
              <a:rPr lang="ar-EG" b="1" dirty="0" smtClean="0"/>
              <a:t>قرار </a:t>
            </a:r>
            <a:r>
              <a:rPr lang="ar-EG" b="1" dirty="0"/>
              <a:t>الجمهوري رقم 196 لسنة 1977 </a:t>
            </a:r>
            <a:endParaRPr lang="en-US" b="1" dirty="0"/>
          </a:p>
        </p:txBody>
      </p:sp>
      <p:cxnSp>
        <p:nvCxnSpPr>
          <p:cNvPr id="36" name="Straight Arrow Connector 35"/>
          <p:cNvCxnSpPr>
            <a:stCxn id="15" idx="2"/>
            <a:endCxn id="32" idx="0"/>
          </p:cNvCxnSpPr>
          <p:nvPr/>
        </p:nvCxnSpPr>
        <p:spPr>
          <a:xfrm flipH="1">
            <a:off x="1190849" y="3610184"/>
            <a:ext cx="24382" cy="82692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14" idx="2"/>
            <a:endCxn id="31" idx="0"/>
          </p:cNvCxnSpPr>
          <p:nvPr/>
        </p:nvCxnSpPr>
        <p:spPr>
          <a:xfrm>
            <a:off x="8031609" y="3887182"/>
            <a:ext cx="0" cy="54993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9" name="Down Arrow 38"/>
          <p:cNvSpPr/>
          <p:nvPr/>
        </p:nvSpPr>
        <p:spPr>
          <a:xfrm>
            <a:off x="8031609" y="5301208"/>
            <a:ext cx="45719"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Down Arrow 40"/>
          <p:cNvSpPr/>
          <p:nvPr/>
        </p:nvSpPr>
        <p:spPr>
          <a:xfrm>
            <a:off x="1190849" y="5346576"/>
            <a:ext cx="45719" cy="3146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6012160" y="5868272"/>
            <a:ext cx="3096344" cy="461665"/>
          </a:xfrm>
          <a:prstGeom prst="rect">
            <a:avLst/>
          </a:prstGeom>
          <a:noFill/>
        </p:spPr>
        <p:txBody>
          <a:bodyPr wrap="square" rtlCol="0">
            <a:spAutoFit/>
          </a:bodyPr>
          <a:lstStyle/>
          <a:p>
            <a:pPr algn="ctr"/>
            <a:r>
              <a:rPr lang="ar-EG" sz="2400" b="1" dirty="0" smtClean="0"/>
              <a:t>إنشاء </a:t>
            </a:r>
            <a:r>
              <a:rPr lang="ar-EG" sz="2400" b="1" dirty="0"/>
              <a:t>هيئة المحطات النووية </a:t>
            </a:r>
            <a:endParaRPr lang="en-US" sz="2400" b="1" dirty="0"/>
          </a:p>
        </p:txBody>
      </p:sp>
      <p:sp>
        <p:nvSpPr>
          <p:cNvPr id="43" name="TextBox 42"/>
          <p:cNvSpPr txBox="1"/>
          <p:nvPr/>
        </p:nvSpPr>
        <p:spPr>
          <a:xfrm>
            <a:off x="29046" y="5877272"/>
            <a:ext cx="2866554" cy="461665"/>
          </a:xfrm>
          <a:prstGeom prst="rect">
            <a:avLst/>
          </a:prstGeom>
          <a:noFill/>
        </p:spPr>
        <p:txBody>
          <a:bodyPr wrap="square" rtlCol="0">
            <a:spAutoFit/>
          </a:bodyPr>
          <a:lstStyle/>
          <a:p>
            <a:pPr algn="ctr"/>
            <a:r>
              <a:rPr lang="ar-EG" sz="2400" b="1" dirty="0" smtClean="0"/>
              <a:t>إنشاء </a:t>
            </a:r>
            <a:r>
              <a:rPr lang="ar-EG" sz="2400" b="1" dirty="0"/>
              <a:t>هيئة </a:t>
            </a:r>
            <a:r>
              <a:rPr lang="ar-EG" sz="2400" b="1" dirty="0" smtClean="0"/>
              <a:t>المواد </a:t>
            </a:r>
            <a:r>
              <a:rPr lang="ar-EG" sz="2400" b="1" dirty="0"/>
              <a:t>النووية </a:t>
            </a:r>
            <a:endParaRPr lang="en-US" sz="2400" b="1" dirty="0"/>
          </a:p>
        </p:txBody>
      </p:sp>
    </p:spTree>
    <p:extLst>
      <p:ext uri="{BB962C8B-B14F-4D97-AF65-F5344CB8AC3E}">
        <p14:creationId xmlns:p14="http://schemas.microsoft.com/office/powerpoint/2010/main" val="104790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0589"/>
          </a:xfrm>
        </p:spPr>
        <p:txBody>
          <a:bodyPr>
            <a:normAutofit/>
          </a:bodyPr>
          <a:lstStyle/>
          <a:p>
            <a:pPr lvl="0" algn="r" rtl="1"/>
            <a:r>
              <a:rPr lang="ar-EG" sz="2800" dirty="0" smtClean="0">
                <a:solidFill>
                  <a:srgbClr val="FF0000"/>
                </a:solidFill>
              </a:rPr>
              <a:t>اختصاصات </a:t>
            </a:r>
            <a:r>
              <a:rPr lang="ar-EG" sz="2800" dirty="0">
                <a:solidFill>
                  <a:srgbClr val="FF0000"/>
                </a:solidFill>
              </a:rPr>
              <a:t>هيئتي المحطات النووية والمواد النووية</a:t>
            </a:r>
          </a:p>
        </p:txBody>
      </p:sp>
      <p:sp>
        <p:nvSpPr>
          <p:cNvPr id="3" name="Content Placeholder 2"/>
          <p:cNvSpPr>
            <a:spLocks noGrp="1"/>
          </p:cNvSpPr>
          <p:nvPr>
            <p:ph idx="1"/>
          </p:nvPr>
        </p:nvSpPr>
        <p:spPr>
          <a:xfrm>
            <a:off x="457200" y="1600200"/>
            <a:ext cx="8229600" cy="5141168"/>
          </a:xfrm>
        </p:spPr>
        <p:txBody>
          <a:bodyPr>
            <a:normAutofit/>
          </a:bodyPr>
          <a:lstStyle/>
          <a:p>
            <a:pPr algn="just" rtl="1">
              <a:buNone/>
            </a:pPr>
            <a:endParaRPr lang="ar-EG" dirty="0" smtClean="0"/>
          </a:p>
          <a:p>
            <a:pPr algn="just" rtl="1">
              <a:buNone/>
            </a:pPr>
            <a:endParaRPr lang="ar-EG" dirty="0"/>
          </a:p>
          <a:p>
            <a:pPr algn="just" rtl="1">
              <a:buNone/>
            </a:pPr>
            <a:endParaRPr lang="ar-EG" dirty="0" smtClean="0"/>
          </a:p>
          <a:p>
            <a:pPr algn="just" rtl="1">
              <a:buNone/>
            </a:pPr>
            <a:endParaRPr lang="ar-EG" dirty="0" smtClean="0"/>
          </a:p>
          <a:p>
            <a:pPr algn="just" rtl="1">
              <a:buNone/>
            </a:pPr>
            <a:endParaRPr lang="ar-EG" dirty="0"/>
          </a:p>
          <a:p>
            <a:pPr algn="just" rtl="1">
              <a:buNone/>
            </a:pPr>
            <a:endParaRPr lang="ar-EG" dirty="0" smtClean="0"/>
          </a:p>
          <a:p>
            <a:pPr algn="just" rtl="1">
              <a:buNone/>
            </a:pPr>
            <a:endParaRPr lang="ar-EG" dirty="0"/>
          </a:p>
          <a:p>
            <a:pPr algn="just" rtl="1">
              <a:buNone/>
            </a:pPr>
            <a:endParaRPr lang="ar-EG" dirty="0" smtClean="0"/>
          </a:p>
          <a:p>
            <a:pPr algn="just" rtl="1">
              <a:buNone/>
            </a:pPr>
            <a:endParaRPr lang="en-US" dirty="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cxnSp>
        <p:nvCxnSpPr>
          <p:cNvPr id="9" name="Straight Connector 8"/>
          <p:cNvCxnSpPr/>
          <p:nvPr/>
        </p:nvCxnSpPr>
        <p:spPr>
          <a:xfrm>
            <a:off x="2051720" y="1772816"/>
            <a:ext cx="48965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948264" y="1772816"/>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051720" y="1772816"/>
            <a:ext cx="0"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868144" y="1988840"/>
            <a:ext cx="2664296" cy="50405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400" dirty="0" smtClean="0">
                <a:solidFill>
                  <a:srgbClr val="FF0000"/>
                </a:solidFill>
              </a:rPr>
              <a:t>هيئة المحطات النووية</a:t>
            </a:r>
            <a:endParaRPr lang="ar-EG" sz="2400" dirty="0">
              <a:solidFill>
                <a:srgbClr val="FF0000"/>
              </a:solidFill>
            </a:endParaRPr>
          </a:p>
        </p:txBody>
      </p:sp>
      <p:sp>
        <p:nvSpPr>
          <p:cNvPr id="17" name="Rectangle 16"/>
          <p:cNvSpPr/>
          <p:nvPr/>
        </p:nvSpPr>
        <p:spPr>
          <a:xfrm>
            <a:off x="5868144" y="2708920"/>
            <a:ext cx="2664296" cy="504056"/>
          </a:xfrm>
          <a:prstGeom prst="rect">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إنشاء محطات القوى النووية لتوليد الكهرباء وإزالة الملوحة</a:t>
            </a:r>
            <a:endParaRPr lang="ar-EG" dirty="0">
              <a:solidFill>
                <a:schemeClr val="tx1"/>
              </a:solidFill>
            </a:endParaRPr>
          </a:p>
        </p:txBody>
      </p:sp>
      <p:cxnSp>
        <p:nvCxnSpPr>
          <p:cNvPr id="23" name="Straight Arrow Connector 22"/>
          <p:cNvCxnSpPr>
            <a:stCxn id="14" idx="2"/>
            <a:endCxn id="17" idx="0"/>
          </p:cNvCxnSpPr>
          <p:nvPr/>
        </p:nvCxnSpPr>
        <p:spPr>
          <a:xfrm>
            <a:off x="7200292" y="2492896"/>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868144" y="3501008"/>
            <a:ext cx="2664296" cy="576064"/>
          </a:xfrm>
          <a:prstGeom prst="rect">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وضع أسس ومواصفات إنشاء المحطات</a:t>
            </a:r>
            <a:endParaRPr lang="ar-EG" dirty="0">
              <a:solidFill>
                <a:schemeClr val="tx1"/>
              </a:solidFill>
            </a:endParaRPr>
          </a:p>
        </p:txBody>
      </p:sp>
      <p:cxnSp>
        <p:nvCxnSpPr>
          <p:cNvPr id="26" name="Straight Arrow Connector 25"/>
          <p:cNvCxnSpPr>
            <a:stCxn id="17" idx="2"/>
            <a:endCxn id="24" idx="0"/>
          </p:cNvCxnSpPr>
          <p:nvPr/>
        </p:nvCxnSpPr>
        <p:spPr>
          <a:xfrm>
            <a:off x="7200292" y="3212976"/>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5868144" y="4365104"/>
            <a:ext cx="2664296" cy="864096"/>
          </a:xfrm>
          <a:prstGeom prst="rect">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تنفيذ المحطات وتشغيلها وإدارتها طبقا لأحدث الأساليب العلمية والتكنولوجية</a:t>
            </a:r>
            <a:endParaRPr lang="ar-EG" dirty="0">
              <a:solidFill>
                <a:schemeClr val="tx1"/>
              </a:solidFill>
            </a:endParaRPr>
          </a:p>
        </p:txBody>
      </p:sp>
      <p:cxnSp>
        <p:nvCxnSpPr>
          <p:cNvPr id="30" name="Straight Arrow Connector 29"/>
          <p:cNvCxnSpPr>
            <a:stCxn id="24" idx="2"/>
            <a:endCxn id="27" idx="0"/>
          </p:cNvCxnSpPr>
          <p:nvPr/>
        </p:nvCxnSpPr>
        <p:spPr>
          <a:xfrm>
            <a:off x="7200292" y="4077072"/>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611560" y="1988840"/>
            <a:ext cx="2880320" cy="50405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400" dirty="0" smtClean="0">
                <a:solidFill>
                  <a:srgbClr val="FF0000"/>
                </a:solidFill>
              </a:rPr>
              <a:t>هيئة المواد النووية</a:t>
            </a:r>
            <a:endParaRPr lang="ar-EG" sz="2400" dirty="0">
              <a:solidFill>
                <a:srgbClr val="FF0000"/>
              </a:solidFill>
            </a:endParaRPr>
          </a:p>
        </p:txBody>
      </p:sp>
      <p:sp>
        <p:nvSpPr>
          <p:cNvPr id="33" name="Rectangle 32"/>
          <p:cNvSpPr/>
          <p:nvPr/>
        </p:nvSpPr>
        <p:spPr>
          <a:xfrm>
            <a:off x="400755" y="2600908"/>
            <a:ext cx="3312368" cy="612068"/>
          </a:xfrm>
          <a:prstGeom prst="rect">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اقتراح السياسة العامة ووضع الخطط الخاصة بالمواد النووية ومتابعة التطورات</a:t>
            </a:r>
            <a:endParaRPr lang="ar-EG" dirty="0">
              <a:solidFill>
                <a:schemeClr val="tx1"/>
              </a:solidFill>
            </a:endParaRPr>
          </a:p>
        </p:txBody>
      </p:sp>
      <p:cxnSp>
        <p:nvCxnSpPr>
          <p:cNvPr id="35" name="Straight Arrow Connector 34"/>
          <p:cNvCxnSpPr>
            <a:stCxn id="31" idx="2"/>
            <a:endCxn id="33" idx="0"/>
          </p:cNvCxnSpPr>
          <p:nvPr/>
        </p:nvCxnSpPr>
        <p:spPr>
          <a:xfrm>
            <a:off x="2051720" y="2492896"/>
            <a:ext cx="5219"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179512" y="3356958"/>
            <a:ext cx="3744416" cy="504090"/>
          </a:xfrm>
          <a:prstGeom prst="rect">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إجراء المسح لتحديد أماكن تواجد الخامات الذرية ومايلزم لذلك من بحوث ودراسات وتجارب</a:t>
            </a:r>
            <a:endParaRPr lang="ar-EG" dirty="0">
              <a:solidFill>
                <a:schemeClr val="tx1"/>
              </a:solidFill>
            </a:endParaRPr>
          </a:p>
        </p:txBody>
      </p:sp>
      <p:cxnSp>
        <p:nvCxnSpPr>
          <p:cNvPr id="38" name="Straight Arrow Connector 37"/>
          <p:cNvCxnSpPr>
            <a:stCxn id="33" idx="2"/>
            <a:endCxn id="36" idx="0"/>
          </p:cNvCxnSpPr>
          <p:nvPr/>
        </p:nvCxnSpPr>
        <p:spPr>
          <a:xfrm flipH="1">
            <a:off x="2051720" y="3212976"/>
            <a:ext cx="5219" cy="1439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236180" y="4108237"/>
            <a:ext cx="3672408" cy="720080"/>
          </a:xfrm>
          <a:prstGeom prst="rect">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استخراج الخامات الذرية وتصنيعها وإعدادها للتصدير </a:t>
            </a:r>
            <a:endParaRPr lang="ar-EG" dirty="0">
              <a:solidFill>
                <a:schemeClr val="tx1"/>
              </a:solidFill>
            </a:endParaRPr>
          </a:p>
        </p:txBody>
      </p:sp>
      <p:sp>
        <p:nvSpPr>
          <p:cNvPr id="40" name="Rectangle 39"/>
          <p:cNvSpPr/>
          <p:nvPr/>
        </p:nvSpPr>
        <p:spPr>
          <a:xfrm>
            <a:off x="251521" y="5013176"/>
            <a:ext cx="3672407" cy="648072"/>
          </a:xfrm>
          <a:prstGeom prst="rect">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اقتراح الاتفاقيات وإبرام العقود مع الجهات المحلية أو الأجنبية في مجال التخصص</a:t>
            </a:r>
            <a:endParaRPr lang="ar-EG" dirty="0">
              <a:solidFill>
                <a:schemeClr val="tx1"/>
              </a:solidFill>
            </a:endParaRPr>
          </a:p>
        </p:txBody>
      </p:sp>
      <p:sp>
        <p:nvSpPr>
          <p:cNvPr id="41" name="Rectangle 40"/>
          <p:cNvSpPr/>
          <p:nvPr/>
        </p:nvSpPr>
        <p:spPr>
          <a:xfrm>
            <a:off x="251521" y="5877272"/>
            <a:ext cx="3672407" cy="432048"/>
          </a:xfrm>
          <a:prstGeom prst="rect">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تدريب وإعداد الكوادر اللازمة </a:t>
            </a:r>
            <a:endParaRPr lang="ar-EG" dirty="0">
              <a:solidFill>
                <a:schemeClr val="tx1"/>
              </a:solidFill>
            </a:endParaRPr>
          </a:p>
        </p:txBody>
      </p:sp>
      <p:sp>
        <p:nvSpPr>
          <p:cNvPr id="44" name="Down Arrow 43"/>
          <p:cNvSpPr/>
          <p:nvPr/>
        </p:nvSpPr>
        <p:spPr>
          <a:xfrm>
            <a:off x="4932040" y="1167805"/>
            <a:ext cx="45719" cy="6050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cxnSp>
        <p:nvCxnSpPr>
          <p:cNvPr id="52" name="Straight Arrow Connector 51"/>
          <p:cNvCxnSpPr>
            <a:stCxn id="36" idx="2"/>
            <a:endCxn id="39" idx="0"/>
          </p:cNvCxnSpPr>
          <p:nvPr/>
        </p:nvCxnSpPr>
        <p:spPr>
          <a:xfrm>
            <a:off x="2051720" y="3861048"/>
            <a:ext cx="20664" cy="2471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39" idx="2"/>
            <a:endCxn id="40" idx="0"/>
          </p:cNvCxnSpPr>
          <p:nvPr/>
        </p:nvCxnSpPr>
        <p:spPr>
          <a:xfrm>
            <a:off x="2072384" y="4828317"/>
            <a:ext cx="15341" cy="1848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40" idx="2"/>
            <a:endCxn id="41" idx="0"/>
          </p:cNvCxnSpPr>
          <p:nvPr/>
        </p:nvCxnSpPr>
        <p:spPr>
          <a:xfrm>
            <a:off x="2087725" y="5661248"/>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2681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rtl="1"/>
            <a:r>
              <a:rPr lang="ar-EG" dirty="0" smtClean="0">
                <a:solidFill>
                  <a:srgbClr val="FF0000"/>
                </a:solidFill>
              </a:rPr>
              <a:t>تطور هيئة الطاقة الذرية</a:t>
            </a:r>
            <a:endParaRPr lang="ar-EG" dirty="0">
              <a:solidFill>
                <a:srgbClr val="FF0000"/>
              </a:solidFill>
            </a:endParaRPr>
          </a:p>
        </p:txBody>
      </p:sp>
      <p:sp>
        <p:nvSpPr>
          <p:cNvPr id="3" name="Content Placeholder 2"/>
          <p:cNvSpPr>
            <a:spLocks noGrp="1"/>
          </p:cNvSpPr>
          <p:nvPr>
            <p:ph idx="1"/>
          </p:nvPr>
        </p:nvSpPr>
        <p:spPr>
          <a:xfrm>
            <a:off x="492879" y="1581727"/>
            <a:ext cx="8229600" cy="4525963"/>
          </a:xfrm>
        </p:spPr>
        <p:txBody>
          <a:bodyPr>
            <a:normAutofit/>
          </a:bodyPr>
          <a:lstStyle/>
          <a:p>
            <a:pPr algn="just" rtl="1">
              <a:buNone/>
            </a:pPr>
            <a:endParaRPr lang="ar-EG" dirty="0" smtClean="0"/>
          </a:p>
          <a:p>
            <a:pPr algn="just" rtl="1">
              <a:buNone/>
            </a:pPr>
            <a:endParaRPr lang="ar-EG" dirty="0" smtClean="0"/>
          </a:p>
          <a:p>
            <a:pPr algn="just" rtl="1">
              <a:buNone/>
            </a:pPr>
            <a:endParaRPr lang="ar-EG" dirty="0"/>
          </a:p>
          <a:p>
            <a:pPr algn="just" rtl="1">
              <a:buNone/>
            </a:pPr>
            <a:endParaRPr lang="ar-EG" dirty="0" smtClean="0"/>
          </a:p>
          <a:p>
            <a:pPr algn="just" rtl="1">
              <a:buNone/>
            </a:pPr>
            <a:endParaRPr lang="ar-EG" dirty="0"/>
          </a:p>
          <a:p>
            <a:pPr algn="just" rtl="1">
              <a:buNone/>
            </a:pPr>
            <a:endParaRPr lang="ar-EG" dirty="0"/>
          </a:p>
          <a:p>
            <a:pPr algn="just" rtl="1">
              <a:buNone/>
            </a:pPr>
            <a:endParaRPr lang="ar-EG" dirty="0" smtClean="0"/>
          </a:p>
          <a:p>
            <a:pPr algn="just" rtl="1">
              <a:buNone/>
            </a:pPr>
            <a:endParaRPr lang="en-US" dirty="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
        <p:nvSpPr>
          <p:cNvPr id="6" name="Oval 5"/>
          <p:cNvSpPr/>
          <p:nvPr/>
        </p:nvSpPr>
        <p:spPr>
          <a:xfrm>
            <a:off x="7812360" y="1484784"/>
            <a:ext cx="864096" cy="79208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البداية</a:t>
            </a:r>
            <a:endParaRPr lang="ar-EG" dirty="0">
              <a:solidFill>
                <a:schemeClr val="tx1"/>
              </a:solidFill>
            </a:endParaRPr>
          </a:p>
        </p:txBody>
      </p:sp>
      <p:sp>
        <p:nvSpPr>
          <p:cNvPr id="7" name="Left Arrow 6"/>
          <p:cNvSpPr/>
          <p:nvPr/>
        </p:nvSpPr>
        <p:spPr>
          <a:xfrm>
            <a:off x="7632340" y="1880828"/>
            <a:ext cx="18002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0" name="Oval 9"/>
          <p:cNvSpPr/>
          <p:nvPr/>
        </p:nvSpPr>
        <p:spPr>
          <a:xfrm>
            <a:off x="4283968" y="1556792"/>
            <a:ext cx="2520280" cy="72008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لجنة تخطط لمستقبلها</a:t>
            </a:r>
            <a:endParaRPr lang="ar-EG" dirty="0">
              <a:solidFill>
                <a:schemeClr val="tx1"/>
              </a:solidFill>
            </a:endParaRPr>
          </a:p>
        </p:txBody>
      </p:sp>
      <p:sp>
        <p:nvSpPr>
          <p:cNvPr id="13" name="Oval 12"/>
          <p:cNvSpPr/>
          <p:nvPr/>
        </p:nvSpPr>
        <p:spPr>
          <a:xfrm>
            <a:off x="4283968" y="2348880"/>
            <a:ext cx="2520280" cy="72008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مؤسسة تضم معامل في إنشاص</a:t>
            </a:r>
            <a:endParaRPr lang="ar-EG" dirty="0">
              <a:solidFill>
                <a:schemeClr val="tx1"/>
              </a:solidFill>
            </a:endParaRPr>
          </a:p>
        </p:txBody>
      </p:sp>
      <p:sp>
        <p:nvSpPr>
          <p:cNvPr id="14" name="Rectangle 13"/>
          <p:cNvSpPr/>
          <p:nvPr/>
        </p:nvSpPr>
        <p:spPr>
          <a:xfrm>
            <a:off x="6948264" y="1772816"/>
            <a:ext cx="684076" cy="360040"/>
          </a:xfrm>
          <a:prstGeom prst="rect">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1955 </a:t>
            </a:r>
            <a:endParaRPr lang="ar-EG" dirty="0">
              <a:solidFill>
                <a:schemeClr val="tx1"/>
              </a:solidFill>
            </a:endParaRPr>
          </a:p>
        </p:txBody>
      </p:sp>
      <p:sp>
        <p:nvSpPr>
          <p:cNvPr id="15" name="Left Arrow 14"/>
          <p:cNvSpPr/>
          <p:nvPr/>
        </p:nvSpPr>
        <p:spPr>
          <a:xfrm>
            <a:off x="6804248" y="1907117"/>
            <a:ext cx="144016"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7" name="Rectangle 16"/>
          <p:cNvSpPr/>
          <p:nvPr/>
        </p:nvSpPr>
        <p:spPr>
          <a:xfrm>
            <a:off x="7020272" y="2492896"/>
            <a:ext cx="684076" cy="360040"/>
          </a:xfrm>
          <a:prstGeom prst="rect">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1957 </a:t>
            </a:r>
            <a:endParaRPr lang="ar-EG" dirty="0">
              <a:solidFill>
                <a:schemeClr val="tx1"/>
              </a:solidFill>
            </a:endParaRPr>
          </a:p>
        </p:txBody>
      </p:sp>
      <p:sp>
        <p:nvSpPr>
          <p:cNvPr id="16" name="Left Arrow 15"/>
          <p:cNvSpPr/>
          <p:nvPr/>
        </p:nvSpPr>
        <p:spPr>
          <a:xfrm>
            <a:off x="6804248" y="2672916"/>
            <a:ext cx="216024"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9" name="Oval 18"/>
          <p:cNvSpPr/>
          <p:nvPr/>
        </p:nvSpPr>
        <p:spPr>
          <a:xfrm>
            <a:off x="4436368" y="3212976"/>
            <a:ext cx="2520280" cy="72008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هيئة الطاقة الذرية</a:t>
            </a:r>
            <a:endParaRPr lang="ar-EG" dirty="0">
              <a:solidFill>
                <a:schemeClr val="tx1"/>
              </a:solidFill>
            </a:endParaRPr>
          </a:p>
        </p:txBody>
      </p:sp>
      <p:sp>
        <p:nvSpPr>
          <p:cNvPr id="18" name="Down Arrow 17"/>
          <p:cNvSpPr/>
          <p:nvPr/>
        </p:nvSpPr>
        <p:spPr>
          <a:xfrm>
            <a:off x="5696508" y="3933056"/>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cxnSp>
        <p:nvCxnSpPr>
          <p:cNvPr id="21" name="Straight Connector 20"/>
          <p:cNvCxnSpPr/>
          <p:nvPr/>
        </p:nvCxnSpPr>
        <p:spPr>
          <a:xfrm>
            <a:off x="1397540" y="4164571"/>
            <a:ext cx="6918622"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7668344" y="4365104"/>
            <a:ext cx="1295636"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مركز البحوث النووية</a:t>
            </a:r>
            <a:endParaRPr lang="ar-EG" dirty="0">
              <a:solidFill>
                <a:schemeClr val="tx1"/>
              </a:solidFill>
            </a:endParaRPr>
          </a:p>
        </p:txBody>
      </p:sp>
      <p:sp>
        <p:nvSpPr>
          <p:cNvPr id="24" name="Rectangle 23"/>
          <p:cNvSpPr/>
          <p:nvPr/>
        </p:nvSpPr>
        <p:spPr>
          <a:xfrm>
            <a:off x="3995936" y="4365104"/>
            <a:ext cx="1295636"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مركز المعامل الحارة</a:t>
            </a:r>
            <a:endParaRPr lang="ar-EG" dirty="0">
              <a:solidFill>
                <a:schemeClr val="tx1"/>
              </a:solidFill>
            </a:endParaRPr>
          </a:p>
        </p:txBody>
      </p:sp>
      <p:sp>
        <p:nvSpPr>
          <p:cNvPr id="25" name="Rectangle 24"/>
          <p:cNvSpPr/>
          <p:nvPr/>
        </p:nvSpPr>
        <p:spPr>
          <a:xfrm>
            <a:off x="5436096" y="4365104"/>
            <a:ext cx="2087978"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المركزالقومي لبحوث وتكنولوجيا  الإشعاع</a:t>
            </a:r>
            <a:endParaRPr lang="ar-EG" dirty="0">
              <a:solidFill>
                <a:schemeClr val="tx1"/>
              </a:solidFill>
            </a:endParaRPr>
          </a:p>
        </p:txBody>
      </p:sp>
      <p:sp>
        <p:nvSpPr>
          <p:cNvPr id="26" name="Rectangle 25"/>
          <p:cNvSpPr/>
          <p:nvPr/>
        </p:nvSpPr>
        <p:spPr>
          <a:xfrm>
            <a:off x="3275856" y="5445224"/>
            <a:ext cx="1656184"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مشروع مفاعل مصر البحثي الثاني</a:t>
            </a:r>
            <a:endParaRPr lang="ar-EG" dirty="0">
              <a:solidFill>
                <a:schemeClr val="tx1"/>
              </a:solidFill>
            </a:endParaRPr>
          </a:p>
        </p:txBody>
      </p:sp>
      <p:sp>
        <p:nvSpPr>
          <p:cNvPr id="27" name="Rectangle 26"/>
          <p:cNvSpPr/>
          <p:nvPr/>
        </p:nvSpPr>
        <p:spPr>
          <a:xfrm>
            <a:off x="179512" y="4293096"/>
            <a:ext cx="2952328"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المركز القومي للأمان النووي والرقابة الإشعاعية</a:t>
            </a:r>
            <a:endParaRPr lang="ar-EG" dirty="0">
              <a:solidFill>
                <a:schemeClr val="tx1"/>
              </a:solidFill>
            </a:endParaRPr>
          </a:p>
        </p:txBody>
      </p:sp>
      <p:sp>
        <p:nvSpPr>
          <p:cNvPr id="30" name="Diamond 29"/>
          <p:cNvSpPr/>
          <p:nvPr/>
        </p:nvSpPr>
        <p:spPr>
          <a:xfrm>
            <a:off x="827584" y="4941168"/>
            <a:ext cx="1440160" cy="576064"/>
          </a:xfrm>
          <a:prstGeom prst="diamond">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2010</a:t>
            </a:r>
            <a:endParaRPr lang="ar-EG" dirty="0">
              <a:solidFill>
                <a:schemeClr val="tx1"/>
              </a:solidFill>
            </a:endParaRPr>
          </a:p>
        </p:txBody>
      </p:sp>
      <p:sp>
        <p:nvSpPr>
          <p:cNvPr id="32" name="Oval 31"/>
          <p:cNvSpPr/>
          <p:nvPr/>
        </p:nvSpPr>
        <p:spPr>
          <a:xfrm>
            <a:off x="-55041" y="5661248"/>
            <a:ext cx="3186881" cy="108012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000" dirty="0" smtClean="0">
                <a:solidFill>
                  <a:schemeClr val="tx1"/>
                </a:solidFill>
              </a:rPr>
              <a:t>هيئة الرقابة النووية والإشعاعية</a:t>
            </a:r>
            <a:endParaRPr lang="ar-EG" sz="2000" dirty="0">
              <a:solidFill>
                <a:schemeClr val="tx1"/>
              </a:solidFill>
            </a:endParaRPr>
          </a:p>
        </p:txBody>
      </p:sp>
      <p:sp>
        <p:nvSpPr>
          <p:cNvPr id="40" name="Down Arrow 39"/>
          <p:cNvSpPr/>
          <p:nvPr/>
        </p:nvSpPr>
        <p:spPr>
          <a:xfrm>
            <a:off x="5544108" y="2276872"/>
            <a:ext cx="45719" cy="720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41" name="Down Arrow 40"/>
          <p:cNvSpPr/>
          <p:nvPr/>
        </p:nvSpPr>
        <p:spPr>
          <a:xfrm>
            <a:off x="5673648" y="3068960"/>
            <a:ext cx="45719"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45" name="Down Arrow 44"/>
          <p:cNvSpPr/>
          <p:nvPr/>
        </p:nvSpPr>
        <p:spPr>
          <a:xfrm>
            <a:off x="1397794" y="4149080"/>
            <a:ext cx="45719"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46" name="Down Arrow 45"/>
          <p:cNvSpPr/>
          <p:nvPr/>
        </p:nvSpPr>
        <p:spPr>
          <a:xfrm>
            <a:off x="4643754" y="414908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47" name="Down Arrow 46"/>
          <p:cNvSpPr/>
          <p:nvPr/>
        </p:nvSpPr>
        <p:spPr>
          <a:xfrm>
            <a:off x="6480085" y="414908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48" name="Down Arrow 47"/>
          <p:cNvSpPr/>
          <p:nvPr/>
        </p:nvSpPr>
        <p:spPr>
          <a:xfrm>
            <a:off x="8244408" y="4149080"/>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49" name="Down Arrow 48"/>
          <p:cNvSpPr/>
          <p:nvPr/>
        </p:nvSpPr>
        <p:spPr>
          <a:xfrm>
            <a:off x="1501945" y="4869160"/>
            <a:ext cx="45719" cy="720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50" name="Down Arrow 49"/>
          <p:cNvSpPr/>
          <p:nvPr/>
        </p:nvSpPr>
        <p:spPr>
          <a:xfrm>
            <a:off x="1492680" y="5517232"/>
            <a:ext cx="45719"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cxnSp>
        <p:nvCxnSpPr>
          <p:cNvPr id="52" name="Straight Connector 51"/>
          <p:cNvCxnSpPr/>
          <p:nvPr/>
        </p:nvCxnSpPr>
        <p:spPr>
          <a:xfrm>
            <a:off x="3563888" y="4164571"/>
            <a:ext cx="0" cy="1064629"/>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563888" y="5229200"/>
            <a:ext cx="2736050" cy="0"/>
          </a:xfrm>
          <a:prstGeom prst="line">
            <a:avLst/>
          </a:prstGeom>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5652120" y="5445224"/>
            <a:ext cx="1295636"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solidFill>
                  <a:schemeClr val="tx1"/>
                </a:solidFill>
              </a:rPr>
              <a:t>مشروع السيكلوترون</a:t>
            </a:r>
            <a:endParaRPr lang="ar-EG" dirty="0">
              <a:solidFill>
                <a:schemeClr val="tx1"/>
              </a:solidFill>
            </a:endParaRPr>
          </a:p>
        </p:txBody>
      </p:sp>
      <p:sp>
        <p:nvSpPr>
          <p:cNvPr id="59" name="Down Arrow 58"/>
          <p:cNvSpPr/>
          <p:nvPr/>
        </p:nvSpPr>
        <p:spPr>
          <a:xfrm>
            <a:off x="4103948" y="522920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60" name="Down Arrow 59"/>
          <p:cNvSpPr/>
          <p:nvPr/>
        </p:nvSpPr>
        <p:spPr>
          <a:xfrm>
            <a:off x="6299938" y="522920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Tree>
    <p:extLst>
      <p:ext uri="{BB962C8B-B14F-4D97-AF65-F5344CB8AC3E}">
        <p14:creationId xmlns:p14="http://schemas.microsoft.com/office/powerpoint/2010/main" val="3202681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EG" dirty="0" smtClean="0">
                <a:solidFill>
                  <a:srgbClr val="FF0000"/>
                </a:solidFill>
              </a:rPr>
              <a:t>مستجدات سياق التنمية</a:t>
            </a:r>
            <a:endParaRPr lang="ar-EG" dirty="0">
              <a:solidFill>
                <a:srgbClr val="FF0000"/>
              </a:solidFill>
            </a:endParaRPr>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
        <p:nvSpPr>
          <p:cNvPr id="6" name="Oval 5"/>
          <p:cNvSpPr/>
          <p:nvPr/>
        </p:nvSpPr>
        <p:spPr>
          <a:xfrm>
            <a:off x="5868144" y="1628800"/>
            <a:ext cx="1800200" cy="919559"/>
          </a:xfrm>
          <a:prstGeom prst="ellipse">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940152" y="1756271"/>
            <a:ext cx="1584176" cy="707886"/>
          </a:xfrm>
          <a:prstGeom prst="rect">
            <a:avLst/>
          </a:prstGeom>
          <a:noFill/>
        </p:spPr>
        <p:txBody>
          <a:bodyPr wrap="square" rtlCol="0">
            <a:spAutoFit/>
          </a:bodyPr>
          <a:lstStyle/>
          <a:p>
            <a:pPr algn="ctr"/>
            <a:r>
              <a:rPr lang="ar-EG" sz="2000" b="1" dirty="0" smtClean="0"/>
              <a:t>على </a:t>
            </a:r>
            <a:r>
              <a:rPr lang="ar-EG" sz="2000" b="1" dirty="0"/>
              <a:t>المستوى الدولي </a:t>
            </a:r>
            <a:endParaRPr lang="en-US" sz="2000" b="1" dirty="0"/>
          </a:p>
        </p:txBody>
      </p:sp>
      <p:sp>
        <p:nvSpPr>
          <p:cNvPr id="9" name="Oval 8"/>
          <p:cNvSpPr/>
          <p:nvPr/>
        </p:nvSpPr>
        <p:spPr>
          <a:xfrm>
            <a:off x="1475656" y="1628800"/>
            <a:ext cx="1800200" cy="919559"/>
          </a:xfrm>
          <a:prstGeom prst="ellipse">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547664" y="1756271"/>
            <a:ext cx="1584176" cy="707886"/>
          </a:xfrm>
          <a:prstGeom prst="rect">
            <a:avLst/>
          </a:prstGeom>
          <a:noFill/>
        </p:spPr>
        <p:txBody>
          <a:bodyPr wrap="square" rtlCol="0">
            <a:spAutoFit/>
          </a:bodyPr>
          <a:lstStyle/>
          <a:p>
            <a:pPr algn="ctr"/>
            <a:r>
              <a:rPr lang="ar-EG" sz="2000" b="1" dirty="0" smtClean="0"/>
              <a:t>على </a:t>
            </a:r>
            <a:r>
              <a:rPr lang="ar-EG" sz="2000" b="1" dirty="0"/>
              <a:t>المستوى </a:t>
            </a:r>
            <a:r>
              <a:rPr lang="ar-EG" sz="2000" b="1" dirty="0" smtClean="0"/>
              <a:t>الوطنى </a:t>
            </a:r>
            <a:endParaRPr lang="en-US" sz="2000" b="1" dirty="0"/>
          </a:p>
        </p:txBody>
      </p:sp>
      <p:sp>
        <p:nvSpPr>
          <p:cNvPr id="8" name="Rectangle 7"/>
          <p:cNvSpPr/>
          <p:nvPr/>
        </p:nvSpPr>
        <p:spPr>
          <a:xfrm>
            <a:off x="5065712" y="3068960"/>
            <a:ext cx="3394720" cy="143429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065712" y="3212976"/>
            <a:ext cx="3394720" cy="1200329"/>
          </a:xfrm>
          <a:prstGeom prst="rect">
            <a:avLst/>
          </a:prstGeom>
          <a:noFill/>
        </p:spPr>
        <p:txBody>
          <a:bodyPr wrap="square" rtlCol="0">
            <a:spAutoFit/>
          </a:bodyPr>
          <a:lstStyle/>
          <a:p>
            <a:pPr algn="ctr"/>
            <a:r>
              <a:rPr lang="ar-EG" b="1" dirty="0" smtClean="0"/>
              <a:t>إقرار </a:t>
            </a:r>
            <a:r>
              <a:rPr lang="ar-EG" b="1" dirty="0"/>
              <a:t>الجمعية العامة للأمم المتحدة في 25 سبتمبر عام 2015 خطة 2030 للتنمية المستدامة وما يتصل بها من أهداف استراتيجية</a:t>
            </a:r>
            <a:endParaRPr lang="en-US" b="1" dirty="0"/>
          </a:p>
        </p:txBody>
      </p:sp>
      <p:sp>
        <p:nvSpPr>
          <p:cNvPr id="13" name="Rectangle 12"/>
          <p:cNvSpPr/>
          <p:nvPr/>
        </p:nvSpPr>
        <p:spPr>
          <a:xfrm>
            <a:off x="683568" y="3356992"/>
            <a:ext cx="3394720"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83568" y="3491716"/>
            <a:ext cx="3394720" cy="369332"/>
          </a:xfrm>
          <a:prstGeom prst="rect">
            <a:avLst/>
          </a:prstGeom>
          <a:noFill/>
        </p:spPr>
        <p:txBody>
          <a:bodyPr wrap="square" rtlCol="0">
            <a:spAutoFit/>
          </a:bodyPr>
          <a:lstStyle/>
          <a:p>
            <a:pPr algn="ctr"/>
            <a:r>
              <a:rPr lang="ar-EG" b="1" dirty="0" smtClean="0"/>
              <a:t>إعتماد </a:t>
            </a:r>
            <a:r>
              <a:rPr lang="ar-EG" b="1" dirty="0"/>
              <a:t>الدولة المصرية لرؤية مصر </a:t>
            </a:r>
            <a:r>
              <a:rPr lang="ar-EG" b="1" dirty="0" smtClean="0"/>
              <a:t>2030</a:t>
            </a:r>
            <a:endParaRPr lang="en-US" b="1" dirty="0"/>
          </a:p>
        </p:txBody>
      </p:sp>
      <p:sp>
        <p:nvSpPr>
          <p:cNvPr id="12" name="Oval 11"/>
          <p:cNvSpPr/>
          <p:nvPr/>
        </p:nvSpPr>
        <p:spPr>
          <a:xfrm>
            <a:off x="3563888" y="4941168"/>
            <a:ext cx="2016224" cy="936104"/>
          </a:xfrm>
          <a:prstGeom prst="ellipse">
            <a:avLst/>
          </a:prstGeom>
          <a:solidFill>
            <a:srgbClr val="A7F7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779912" y="5229200"/>
            <a:ext cx="1584176" cy="400110"/>
          </a:xfrm>
          <a:prstGeom prst="rect">
            <a:avLst/>
          </a:prstGeom>
          <a:noFill/>
        </p:spPr>
        <p:txBody>
          <a:bodyPr wrap="square" rtlCol="0">
            <a:spAutoFit/>
          </a:bodyPr>
          <a:lstStyle/>
          <a:p>
            <a:pPr algn="ctr"/>
            <a:r>
              <a:rPr lang="ar-EG" sz="2000" b="1" dirty="0" smtClean="0"/>
              <a:t>القطاع النووى</a:t>
            </a:r>
            <a:endParaRPr lang="en-US" sz="2000" b="1" dirty="0"/>
          </a:p>
        </p:txBody>
      </p:sp>
      <p:sp>
        <p:nvSpPr>
          <p:cNvPr id="16" name="TextBox 15"/>
          <p:cNvSpPr txBox="1"/>
          <p:nvPr/>
        </p:nvSpPr>
        <p:spPr>
          <a:xfrm>
            <a:off x="5868144" y="5805264"/>
            <a:ext cx="3024336" cy="923330"/>
          </a:xfrm>
          <a:prstGeom prst="rect">
            <a:avLst/>
          </a:prstGeom>
          <a:noFill/>
        </p:spPr>
        <p:txBody>
          <a:bodyPr wrap="square" rtlCol="0">
            <a:spAutoFit/>
          </a:bodyPr>
          <a:lstStyle/>
          <a:p>
            <a:pPr marL="285750" indent="-285750" algn="just" rtl="1">
              <a:buFont typeface="Arial" panose="020B0604020202020204" pitchFamily="34" charset="0"/>
              <a:buChar char="•"/>
            </a:pPr>
            <a:r>
              <a:rPr lang="ar-EG" b="1" dirty="0" smtClean="0"/>
              <a:t>يعزز </a:t>
            </a:r>
            <a:r>
              <a:rPr lang="ar-EG" b="1" dirty="0"/>
              <a:t>دور العلوم والتكنولوجيا والابتكار كمورد أساسي للمعارف والمعلومات التي تخدم السياسات</a:t>
            </a:r>
            <a:endParaRPr lang="en-US" b="1" dirty="0"/>
          </a:p>
        </p:txBody>
      </p:sp>
      <p:sp>
        <p:nvSpPr>
          <p:cNvPr id="18" name="TextBox 17"/>
          <p:cNvSpPr txBox="1"/>
          <p:nvPr/>
        </p:nvSpPr>
        <p:spPr>
          <a:xfrm>
            <a:off x="467544" y="5805264"/>
            <a:ext cx="3024336" cy="923330"/>
          </a:xfrm>
          <a:prstGeom prst="rect">
            <a:avLst/>
          </a:prstGeom>
          <a:noFill/>
        </p:spPr>
        <p:txBody>
          <a:bodyPr wrap="square" rtlCol="0">
            <a:spAutoFit/>
          </a:bodyPr>
          <a:lstStyle/>
          <a:p>
            <a:pPr marL="285750" indent="-285750" algn="just" rtl="1">
              <a:buFont typeface="Arial" panose="020B0604020202020204" pitchFamily="34" charset="0"/>
              <a:buChar char="•"/>
            </a:pPr>
            <a:r>
              <a:rPr lang="ar-EG" b="1" dirty="0"/>
              <a:t>تعظيم </a:t>
            </a:r>
            <a:r>
              <a:rPr lang="ar-EG" b="1" dirty="0" smtClean="0"/>
              <a:t>مساهمة القطاع النووى </a:t>
            </a:r>
            <a:r>
              <a:rPr lang="ar-EG" b="1" dirty="0"/>
              <a:t>في أولويات التنمية الوطنية طبقا لما جاء في رؤية مصر 2030</a:t>
            </a:r>
            <a:endParaRPr lang="en-US" b="1" dirty="0"/>
          </a:p>
        </p:txBody>
      </p:sp>
      <p:cxnSp>
        <p:nvCxnSpPr>
          <p:cNvPr id="19" name="Straight Arrow Connector 18"/>
          <p:cNvCxnSpPr>
            <a:stCxn id="6" idx="4"/>
            <a:endCxn id="8" idx="0"/>
          </p:cNvCxnSpPr>
          <p:nvPr/>
        </p:nvCxnSpPr>
        <p:spPr>
          <a:xfrm flipH="1">
            <a:off x="6763072" y="2548359"/>
            <a:ext cx="5172" cy="52060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9" idx="4"/>
            <a:endCxn id="13" idx="0"/>
          </p:cNvCxnSpPr>
          <p:nvPr/>
        </p:nvCxnSpPr>
        <p:spPr>
          <a:xfrm>
            <a:off x="2375756" y="2548359"/>
            <a:ext cx="5172" cy="80863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3" idx="2"/>
            <a:endCxn id="12" idx="1"/>
          </p:cNvCxnSpPr>
          <p:nvPr/>
        </p:nvCxnSpPr>
        <p:spPr>
          <a:xfrm>
            <a:off x="2380928" y="4077072"/>
            <a:ext cx="1478229" cy="100118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8" idx="2"/>
            <a:endCxn id="12" idx="7"/>
          </p:cNvCxnSpPr>
          <p:nvPr/>
        </p:nvCxnSpPr>
        <p:spPr>
          <a:xfrm flipH="1">
            <a:off x="5284843" y="4503250"/>
            <a:ext cx="1478229" cy="57500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1" name="Down Arrow 30"/>
          <p:cNvSpPr/>
          <p:nvPr/>
        </p:nvSpPr>
        <p:spPr>
          <a:xfrm>
            <a:off x="4355976" y="2780928"/>
            <a:ext cx="432048" cy="21602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p:nvPr/>
        </p:nvCxnSpPr>
        <p:spPr>
          <a:xfrm>
            <a:off x="2375756" y="2780928"/>
            <a:ext cx="438731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3702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EG" sz="2000" b="1" dirty="0">
                <a:solidFill>
                  <a:srgbClr val="FF0000"/>
                </a:solidFill>
                <a:cs typeface="+mn-cs"/>
              </a:rPr>
              <a:t>مساهمة الاستخدامات السلمية للطاقة النووية في تحقيق رؤية مصر </a:t>
            </a:r>
            <a:r>
              <a:rPr lang="ar-EG" sz="2000" b="1" dirty="0" smtClean="0">
                <a:solidFill>
                  <a:srgbClr val="FF0000"/>
                </a:solidFill>
                <a:cs typeface="+mn-cs"/>
              </a:rPr>
              <a:t>2030</a:t>
            </a:r>
            <a:br>
              <a:rPr lang="ar-EG" sz="2000" b="1" dirty="0" smtClean="0">
                <a:solidFill>
                  <a:srgbClr val="FF0000"/>
                </a:solidFill>
                <a:cs typeface="+mn-cs"/>
              </a:rPr>
            </a:br>
            <a:r>
              <a:rPr lang="ar-EG" sz="2000" b="1" dirty="0" smtClean="0">
                <a:solidFill>
                  <a:srgbClr val="FF0000"/>
                </a:solidFill>
                <a:cs typeface="+mn-cs"/>
              </a:rPr>
              <a:t> </a:t>
            </a:r>
            <a:r>
              <a:rPr lang="ar-EG" sz="2000" b="1" dirty="0">
                <a:solidFill>
                  <a:srgbClr val="FF0000"/>
                </a:solidFill>
                <a:cs typeface="+mn-cs"/>
              </a:rPr>
              <a:t>هيئة الطاقة الذرية كدراسة حالة</a:t>
            </a:r>
            <a:endParaRPr lang="ar-EG" sz="2000" dirty="0">
              <a:solidFill>
                <a:srgbClr val="FF0000"/>
              </a:solidFill>
              <a:cs typeface="+mn-cs"/>
            </a:endParaRPr>
          </a:p>
        </p:txBody>
      </p:sp>
      <p:sp>
        <p:nvSpPr>
          <p:cNvPr id="3" name="Content Placeholder 2"/>
          <p:cNvSpPr>
            <a:spLocks noGrp="1"/>
          </p:cNvSpPr>
          <p:nvPr>
            <p:ph idx="1"/>
          </p:nvPr>
        </p:nvSpPr>
        <p:spPr>
          <a:xfrm>
            <a:off x="848263" y="2305943"/>
            <a:ext cx="3723737" cy="4123879"/>
          </a:xfrm>
        </p:spPr>
        <p:txBody>
          <a:bodyPr>
            <a:normAutofit/>
          </a:bodyPr>
          <a:lstStyle/>
          <a:p>
            <a:pPr lvl="0" algn="just" rtl="1">
              <a:buNone/>
            </a:pPr>
            <a:r>
              <a:rPr lang="ar-EG" dirty="0" smtClean="0"/>
              <a:t> </a:t>
            </a:r>
            <a:endParaRPr lang="en-US" dirty="0" smtClean="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
        <p:nvSpPr>
          <p:cNvPr id="6" name="Rectangle 5"/>
          <p:cNvSpPr/>
          <p:nvPr/>
        </p:nvSpPr>
        <p:spPr>
          <a:xfrm>
            <a:off x="2339752" y="1417638"/>
            <a:ext cx="4176464" cy="515739"/>
          </a:xfrm>
          <a:prstGeom prst="rect">
            <a:avLst/>
          </a:prstGeom>
          <a:solidFill>
            <a:srgbClr val="CFC2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411760" y="1412776"/>
            <a:ext cx="4032448" cy="461665"/>
          </a:xfrm>
          <a:prstGeom prst="rect">
            <a:avLst/>
          </a:prstGeom>
          <a:noFill/>
        </p:spPr>
        <p:txBody>
          <a:bodyPr wrap="square" rtlCol="0">
            <a:spAutoFit/>
          </a:bodyPr>
          <a:lstStyle/>
          <a:p>
            <a:pPr algn="ctr"/>
            <a:r>
              <a:rPr lang="ar-EG" sz="2400" b="1" dirty="0"/>
              <a:t>محاور رؤية مصر 2030</a:t>
            </a:r>
            <a:endParaRPr lang="en-US" sz="2400" dirty="0"/>
          </a:p>
        </p:txBody>
      </p:sp>
      <p:sp>
        <p:nvSpPr>
          <p:cNvPr id="12" name="TextBox 11"/>
          <p:cNvSpPr txBox="1"/>
          <p:nvPr/>
        </p:nvSpPr>
        <p:spPr>
          <a:xfrm>
            <a:off x="5148064" y="2492896"/>
            <a:ext cx="3384376" cy="2062103"/>
          </a:xfrm>
          <a:prstGeom prst="rect">
            <a:avLst/>
          </a:prstGeom>
          <a:noFill/>
        </p:spPr>
        <p:txBody>
          <a:bodyPr wrap="square" rtlCol="0">
            <a:spAutoFit/>
          </a:bodyPr>
          <a:lstStyle/>
          <a:p>
            <a:pPr lvl="0" algn="r" rtl="1"/>
            <a:r>
              <a:rPr lang="ar-EG" sz="2400" b="1" dirty="0" smtClean="0">
                <a:solidFill>
                  <a:srgbClr val="0070C0"/>
                </a:solidFill>
              </a:rPr>
              <a:t>1- محور </a:t>
            </a:r>
            <a:r>
              <a:rPr lang="ar-EG" sz="2400" b="1" dirty="0">
                <a:solidFill>
                  <a:srgbClr val="0070C0"/>
                </a:solidFill>
              </a:rPr>
              <a:t>المعلومات </a:t>
            </a:r>
            <a:r>
              <a:rPr lang="ar-EG" sz="2400" b="1" dirty="0" smtClean="0">
                <a:solidFill>
                  <a:srgbClr val="0070C0"/>
                </a:solidFill>
              </a:rPr>
              <a:t>والابتكارات</a:t>
            </a:r>
          </a:p>
          <a:p>
            <a:pPr lvl="0" algn="r" rtl="1"/>
            <a:endParaRPr lang="en-US" sz="2400" dirty="0">
              <a:solidFill>
                <a:srgbClr val="0070C0"/>
              </a:solidFill>
            </a:endParaRPr>
          </a:p>
          <a:p>
            <a:pPr algn="r" rtl="1"/>
            <a:r>
              <a:rPr lang="ar-EG" sz="2000" b="1" dirty="0"/>
              <a:t>يهدف هذا المحور إلى أن تصبح مصر بحلول عام 2030 من بين أفضل 40 دولة في العالم في مجال الابتكارات وجودة الأبحاث والاحتفاظ بالمهارات</a:t>
            </a:r>
            <a:endParaRPr lang="en-US" sz="2000" b="1" dirty="0"/>
          </a:p>
        </p:txBody>
      </p:sp>
      <p:sp>
        <p:nvSpPr>
          <p:cNvPr id="14" name="TextBox 13"/>
          <p:cNvSpPr txBox="1"/>
          <p:nvPr/>
        </p:nvSpPr>
        <p:spPr>
          <a:xfrm>
            <a:off x="881063" y="3119477"/>
            <a:ext cx="4122985" cy="3477875"/>
          </a:xfrm>
          <a:prstGeom prst="rect">
            <a:avLst/>
          </a:prstGeom>
          <a:noFill/>
        </p:spPr>
        <p:txBody>
          <a:bodyPr wrap="square" rtlCol="0">
            <a:spAutoFit/>
          </a:bodyPr>
          <a:lstStyle/>
          <a:p>
            <a:pPr marL="285750" lvl="0" indent="-285750" algn="r" rtl="1">
              <a:buFont typeface="Arial" panose="020B0604020202020204" pitchFamily="34" charset="0"/>
              <a:buChar char="•"/>
            </a:pPr>
            <a:r>
              <a:rPr lang="ar-EG" sz="2000" b="1" dirty="0"/>
              <a:t>عملت الهيئة على الإرتقاء بمستوى النشر العلمي، وذلك عن طريق النشر في دوريات عالمية ذات معامل تأثير (شكل1).</a:t>
            </a:r>
            <a:endParaRPr lang="en-US" sz="2000" b="1" dirty="0"/>
          </a:p>
          <a:p>
            <a:pPr marL="285750" indent="-285750" algn="r" rtl="1">
              <a:buFont typeface="Arial" panose="020B0604020202020204" pitchFamily="34" charset="0"/>
              <a:buChar char="•"/>
            </a:pPr>
            <a:r>
              <a:rPr lang="ar-EG" sz="2000" b="1" dirty="0"/>
              <a:t>توسيع قاعدة التعاون مع الأوساط الأكاديمية والنهوض بالعلوم النووية على الصعيد الوطني، حيث تم في خلال العامين الماضيين (2016،2017 ) توقيع مذكرات تفاهم بين هيئة الطاقة الذرية وكل من الأكاديمية العربية للعلوم والتكنولوجيا والنقل البحري وجامعة بني سويف وجامعة قناة السويس والجامعة الروسية والمملكة العربية السعودية.</a:t>
            </a:r>
            <a:endParaRPr lang="en-US" sz="2000" b="1" dirty="0"/>
          </a:p>
        </p:txBody>
      </p:sp>
    </p:spTree>
    <p:extLst>
      <p:ext uri="{BB962C8B-B14F-4D97-AF65-F5344CB8AC3E}">
        <p14:creationId xmlns:p14="http://schemas.microsoft.com/office/powerpoint/2010/main" val="1852416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EG" b="1" dirty="0" smtClean="0">
                <a:solidFill>
                  <a:srgbClr val="FF0000"/>
                </a:solidFill>
              </a:rPr>
              <a:t>المحاور (تابع)</a:t>
            </a:r>
            <a:endParaRPr lang="ar-EG" dirty="0">
              <a:solidFill>
                <a:srgbClr val="FF0000"/>
              </a:solidFill>
            </a:endParaRPr>
          </a:p>
        </p:txBody>
      </p:sp>
      <p:grpSp>
        <p:nvGrpSpPr>
          <p:cNvPr id="4" name="Group 65"/>
          <p:cNvGrpSpPr>
            <a:grpSpLocks/>
          </p:cNvGrpSpPr>
          <p:nvPr/>
        </p:nvGrpSpPr>
        <p:grpSpPr bwMode="auto">
          <a:xfrm>
            <a:off x="193576" y="259890"/>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
        <p:nvSpPr>
          <p:cNvPr id="12" name="TextBox 11"/>
          <p:cNvSpPr txBox="1"/>
          <p:nvPr/>
        </p:nvSpPr>
        <p:spPr>
          <a:xfrm>
            <a:off x="3419872" y="1844824"/>
            <a:ext cx="1800200" cy="461665"/>
          </a:xfrm>
          <a:prstGeom prst="rect">
            <a:avLst/>
          </a:prstGeom>
          <a:noFill/>
        </p:spPr>
        <p:txBody>
          <a:bodyPr wrap="square" rtlCol="0">
            <a:spAutoFit/>
          </a:bodyPr>
          <a:lstStyle/>
          <a:p>
            <a:pPr algn="ctr" rtl="1"/>
            <a:r>
              <a:rPr lang="ar-EG" sz="2400" b="1" dirty="0" smtClean="0"/>
              <a:t>عام 2017</a:t>
            </a:r>
            <a:endParaRPr lang="en-US" sz="2400" b="1" dirty="0"/>
          </a:p>
        </p:txBody>
      </p:sp>
      <p:graphicFrame>
        <p:nvGraphicFramePr>
          <p:cNvPr id="19" name="Chart 18"/>
          <p:cNvGraphicFramePr/>
          <p:nvPr>
            <p:extLst>
              <p:ext uri="{D42A27DB-BD31-4B8C-83A1-F6EECF244321}">
                <p14:modId xmlns:p14="http://schemas.microsoft.com/office/powerpoint/2010/main" val="805663969"/>
              </p:ext>
            </p:extLst>
          </p:nvPr>
        </p:nvGraphicFramePr>
        <p:xfrm>
          <a:off x="1152524" y="2420888"/>
          <a:ext cx="2483371" cy="13681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Chart 19"/>
          <p:cNvGraphicFramePr/>
          <p:nvPr>
            <p:extLst>
              <p:ext uri="{D42A27DB-BD31-4B8C-83A1-F6EECF244321}">
                <p14:modId xmlns:p14="http://schemas.microsoft.com/office/powerpoint/2010/main" val="2219439745"/>
              </p:ext>
            </p:extLst>
          </p:nvPr>
        </p:nvGraphicFramePr>
        <p:xfrm>
          <a:off x="5724128" y="2492896"/>
          <a:ext cx="2520280" cy="1212329"/>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Box 17"/>
          <p:cNvSpPr txBox="1"/>
          <p:nvPr/>
        </p:nvSpPr>
        <p:spPr>
          <a:xfrm>
            <a:off x="1028700" y="4139788"/>
            <a:ext cx="7143700" cy="369332"/>
          </a:xfrm>
          <a:prstGeom prst="rect">
            <a:avLst/>
          </a:prstGeom>
          <a:noFill/>
        </p:spPr>
        <p:txBody>
          <a:bodyPr wrap="square" rtlCol="0">
            <a:spAutoFit/>
          </a:bodyPr>
          <a:lstStyle/>
          <a:p>
            <a:pPr algn="l"/>
            <a:r>
              <a:rPr lang="en-US" b="1" dirty="0">
                <a:solidFill>
                  <a:srgbClr val="7030A0"/>
                </a:solidFill>
              </a:rPr>
              <a:t>*</a:t>
            </a:r>
            <a:r>
              <a:rPr lang="ar-SA" b="1" dirty="0"/>
              <a:t>أبحاث ذات معامل تأثير</a:t>
            </a:r>
            <a:r>
              <a:rPr lang="en-US" b="1" dirty="0"/>
              <a:t>                          </a:t>
            </a:r>
            <a:r>
              <a:rPr lang="ar-EG" b="1" dirty="0" smtClean="0"/>
              <a:t>                  </a:t>
            </a:r>
            <a:r>
              <a:rPr lang="en-US" b="1" dirty="0" smtClean="0">
                <a:solidFill>
                  <a:srgbClr val="C00000"/>
                </a:solidFill>
              </a:rPr>
              <a:t>*</a:t>
            </a:r>
            <a:r>
              <a:rPr lang="ar-SA" b="1" dirty="0"/>
              <a:t>مركز بحوث وتكنولوجيا </a:t>
            </a:r>
            <a:r>
              <a:rPr lang="ar-SA" b="1" dirty="0" smtClean="0"/>
              <a:t>الإشعاع</a:t>
            </a:r>
            <a:endParaRPr lang="en-US" b="1" dirty="0"/>
          </a:p>
        </p:txBody>
      </p:sp>
      <p:sp>
        <p:nvSpPr>
          <p:cNvPr id="21" name="TextBox 20"/>
          <p:cNvSpPr txBox="1"/>
          <p:nvPr/>
        </p:nvSpPr>
        <p:spPr>
          <a:xfrm>
            <a:off x="1028700" y="4509120"/>
            <a:ext cx="7359724" cy="646331"/>
          </a:xfrm>
          <a:prstGeom prst="rect">
            <a:avLst/>
          </a:prstGeom>
          <a:noFill/>
        </p:spPr>
        <p:txBody>
          <a:bodyPr wrap="square" rtlCol="0">
            <a:spAutoFit/>
          </a:bodyPr>
          <a:lstStyle/>
          <a:p>
            <a:r>
              <a:rPr lang="ar-EG" dirty="0" smtClean="0"/>
              <a:t>                                                                   </a:t>
            </a:r>
            <a:r>
              <a:rPr lang="en-US" dirty="0" smtClean="0"/>
              <a:t> </a:t>
            </a:r>
            <a:r>
              <a:rPr lang="en-US" b="1" dirty="0" smtClean="0">
                <a:solidFill>
                  <a:srgbClr val="00B050"/>
                </a:solidFill>
              </a:rPr>
              <a:t>*</a:t>
            </a:r>
            <a:r>
              <a:rPr lang="ar-SA" b="1" dirty="0"/>
              <a:t>مركز البحوث النووية</a:t>
            </a:r>
            <a:r>
              <a:rPr lang="en-US" b="1" dirty="0"/>
              <a:t>                                                     </a:t>
            </a:r>
          </a:p>
          <a:p>
            <a:r>
              <a:rPr lang="en-US" b="1" dirty="0"/>
              <a:t>                                                     </a:t>
            </a:r>
            <a:r>
              <a:rPr lang="ar-EG" b="1" dirty="0" smtClean="0"/>
              <a:t>                        </a:t>
            </a:r>
            <a:r>
              <a:rPr lang="en-US" b="1" dirty="0" smtClean="0">
                <a:solidFill>
                  <a:srgbClr val="7030A0"/>
                </a:solidFill>
              </a:rPr>
              <a:t>*</a:t>
            </a:r>
            <a:r>
              <a:rPr lang="en-US" b="1" dirty="0" smtClean="0"/>
              <a:t> </a:t>
            </a:r>
            <a:r>
              <a:rPr lang="ar-EG" b="1" dirty="0"/>
              <a:t>مركز المعامل الحارة وإدارة النفايات</a:t>
            </a:r>
            <a:r>
              <a:rPr lang="en-US" b="1" dirty="0"/>
              <a:t>       </a:t>
            </a:r>
          </a:p>
        </p:txBody>
      </p:sp>
      <p:sp>
        <p:nvSpPr>
          <p:cNvPr id="22" name="TextBox 21"/>
          <p:cNvSpPr txBox="1"/>
          <p:nvPr/>
        </p:nvSpPr>
        <p:spPr>
          <a:xfrm>
            <a:off x="457201" y="5693186"/>
            <a:ext cx="8075240" cy="400110"/>
          </a:xfrm>
          <a:prstGeom prst="rect">
            <a:avLst/>
          </a:prstGeom>
          <a:noFill/>
        </p:spPr>
        <p:txBody>
          <a:bodyPr wrap="square" rtlCol="0">
            <a:spAutoFit/>
          </a:bodyPr>
          <a:lstStyle/>
          <a:p>
            <a:pPr algn="ctr" rtl="1"/>
            <a:r>
              <a:rPr lang="ar-EG" sz="2000" b="1" dirty="0"/>
              <a:t>شكل (1): نسبة النشرذي معامل التأثيرإلى العدد الكلي وتوزيع ذلك بين مراكز </a:t>
            </a:r>
            <a:r>
              <a:rPr lang="ar-EG" sz="2000" b="1" dirty="0" smtClean="0"/>
              <a:t>الهيئة</a:t>
            </a:r>
            <a:endParaRPr lang="en-US" sz="2000" dirty="0"/>
          </a:p>
        </p:txBody>
      </p:sp>
    </p:spTree>
    <p:extLst>
      <p:ext uri="{BB962C8B-B14F-4D97-AF65-F5344CB8AC3E}">
        <p14:creationId xmlns:p14="http://schemas.microsoft.com/office/powerpoint/2010/main" val="204177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r" rtl="1"/>
            <a:r>
              <a:rPr lang="en-US" dirty="0" smtClean="0">
                <a:solidFill>
                  <a:schemeClr val="accent1"/>
                </a:solidFill>
              </a:rPr>
              <a:t> </a:t>
            </a:r>
            <a:br>
              <a:rPr lang="en-US" dirty="0" smtClean="0">
                <a:solidFill>
                  <a:schemeClr val="accent1"/>
                </a:solidFill>
              </a:rPr>
            </a:br>
            <a:r>
              <a:rPr lang="ar-EG" dirty="0" smtClean="0">
                <a:solidFill>
                  <a:schemeClr val="accent1"/>
                </a:solidFill>
              </a:rPr>
              <a:t> </a:t>
            </a:r>
            <a:r>
              <a:rPr lang="ar-EG" dirty="0" smtClean="0">
                <a:solidFill>
                  <a:srgbClr val="FF0000"/>
                </a:solidFill>
              </a:rPr>
              <a:t>محاور (تابع)</a:t>
            </a:r>
            <a:r>
              <a:rPr lang="en-US" dirty="0" smtClean="0">
                <a:solidFill>
                  <a:srgbClr val="FF0000"/>
                </a:solidFill>
              </a:rPr>
              <a:t/>
            </a:r>
            <a:br>
              <a:rPr lang="en-US" dirty="0" smtClean="0">
                <a:solidFill>
                  <a:srgbClr val="FF0000"/>
                </a:solidFill>
              </a:rPr>
            </a:br>
            <a:endParaRPr lang="ar-EG" dirty="0">
              <a:solidFill>
                <a:srgbClr val="FF0000"/>
              </a:solidFill>
            </a:endParaRPr>
          </a:p>
        </p:txBody>
      </p:sp>
      <p:sp>
        <p:nvSpPr>
          <p:cNvPr id="3" name="Content Placeholder 2"/>
          <p:cNvSpPr>
            <a:spLocks noGrp="1"/>
          </p:cNvSpPr>
          <p:nvPr>
            <p:ph idx="1"/>
          </p:nvPr>
        </p:nvSpPr>
        <p:spPr>
          <a:xfrm>
            <a:off x="5220072" y="1600201"/>
            <a:ext cx="3466728" cy="1684783"/>
          </a:xfrm>
        </p:spPr>
        <p:txBody>
          <a:bodyPr>
            <a:normAutofit/>
          </a:bodyPr>
          <a:lstStyle/>
          <a:p>
            <a:pPr marL="0" lvl="0" indent="0" rtl="1">
              <a:buNone/>
            </a:pPr>
            <a:r>
              <a:rPr lang="ar-EG" sz="2400" b="1" dirty="0" smtClean="0">
                <a:solidFill>
                  <a:srgbClr val="0070C0"/>
                </a:solidFill>
              </a:rPr>
              <a:t>2- محور </a:t>
            </a:r>
            <a:r>
              <a:rPr lang="ar-EG" sz="2400" b="1" dirty="0">
                <a:solidFill>
                  <a:srgbClr val="0070C0"/>
                </a:solidFill>
              </a:rPr>
              <a:t>تنمية العنصر </a:t>
            </a:r>
            <a:r>
              <a:rPr lang="ar-EG" sz="2400" b="1" dirty="0" smtClean="0">
                <a:solidFill>
                  <a:srgbClr val="0070C0"/>
                </a:solidFill>
              </a:rPr>
              <a:t>البشري</a:t>
            </a:r>
          </a:p>
          <a:p>
            <a:pPr marL="0" lvl="0" indent="0" rtl="1">
              <a:buNone/>
            </a:pPr>
            <a:endParaRPr lang="en-US" sz="2400" dirty="0"/>
          </a:p>
          <a:p>
            <a:pPr marL="0" indent="0" algn="r" rtl="1">
              <a:buNone/>
            </a:pPr>
            <a:r>
              <a:rPr lang="ar-EG" sz="2000" b="1" dirty="0"/>
              <a:t>يهدف هذا المحور إلى تنمية العنصر البشري كمدخل لتحقيق التقدم</a:t>
            </a:r>
            <a:endParaRPr lang="en-US" sz="2000" b="1" dirty="0"/>
          </a:p>
        </p:txBody>
      </p:sp>
      <p:grpSp>
        <p:nvGrpSpPr>
          <p:cNvPr id="4" name="Group 65"/>
          <p:cNvGrpSpPr>
            <a:grpSpLocks/>
          </p:cNvGrpSpPr>
          <p:nvPr/>
        </p:nvGrpSpPr>
        <p:grpSpPr bwMode="auto">
          <a:xfrm>
            <a:off x="-152400" y="274638"/>
            <a:ext cx="2362200" cy="1020762"/>
            <a:chOff x="3420" y="3780"/>
            <a:chExt cx="5760" cy="2880"/>
          </a:xfrm>
        </p:grpSpPr>
        <p:pic>
          <p:nvPicPr>
            <p:cNvPr id="29" name="Picture 66" descr="scan0002"/>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3420" y="3780"/>
              <a:ext cx="5760" cy="288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67"/>
            <p:cNvSpPr txBox="1">
              <a:spLocks noChangeArrowheads="1"/>
            </p:cNvSpPr>
            <p:nvPr/>
          </p:nvSpPr>
          <p:spPr bwMode="auto">
            <a:xfrm>
              <a:off x="5940" y="5940"/>
              <a:ext cx="2520"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rtl="1" eaLnBrk="0" fontAlgn="base" hangingPunct="0">
                <a:spcBef>
                  <a:spcPct val="0"/>
                </a:spcBef>
                <a:spcAft>
                  <a:spcPts val="800"/>
                </a:spcAft>
              </a:pPr>
              <a:r>
                <a:rPr lang="en-US" sz="1000" b="1" smtClean="0">
                  <a:solidFill>
                    <a:prstClr val="black"/>
                  </a:solidFill>
                  <a:ea typeface="Arial" panose="020B0604020202020204" pitchFamily="34" charset="0"/>
                </a:rPr>
                <a:t>Atomic Energy Authority </a:t>
              </a:r>
              <a:endParaRPr lang="ar-EG" smtClean="0">
                <a:solidFill>
                  <a:prstClr val="black"/>
                </a:solidFill>
                <a:latin typeface="Arial" panose="020B0604020202020204" pitchFamily="34" charset="0"/>
              </a:endParaRPr>
            </a:p>
          </p:txBody>
        </p:sp>
      </p:grpSp>
      <p:sp>
        <p:nvSpPr>
          <p:cNvPr id="6" name="TextBox 5"/>
          <p:cNvSpPr txBox="1"/>
          <p:nvPr/>
        </p:nvSpPr>
        <p:spPr>
          <a:xfrm>
            <a:off x="881063" y="2420888"/>
            <a:ext cx="4339009" cy="1323439"/>
          </a:xfrm>
          <a:prstGeom prst="rect">
            <a:avLst/>
          </a:prstGeom>
          <a:noFill/>
        </p:spPr>
        <p:txBody>
          <a:bodyPr wrap="square" rtlCol="0">
            <a:spAutoFit/>
          </a:bodyPr>
          <a:lstStyle/>
          <a:p>
            <a:pPr algn="r" rtl="1"/>
            <a:r>
              <a:rPr lang="ar-EG" sz="2000" b="1" dirty="0"/>
              <a:t>حرصت الهيئة على تأهيل أبنائها من العلماء تأهيلا عاليا وحصولهم على مؤهلات دراسية أعلى، وذلك لتعويض الاستنزاف في صفوف العلماء الذين تجتذبهم فرص عمل أفضل (جدول1).</a:t>
            </a:r>
            <a:endParaRPr lang="en-US" sz="2000" b="1" dirty="0"/>
          </a:p>
        </p:txBody>
      </p:sp>
      <p:sp>
        <p:nvSpPr>
          <p:cNvPr id="9" name="TextBox 8"/>
          <p:cNvSpPr txBox="1"/>
          <p:nvPr/>
        </p:nvSpPr>
        <p:spPr>
          <a:xfrm>
            <a:off x="683568" y="3861048"/>
            <a:ext cx="7776864" cy="646331"/>
          </a:xfrm>
          <a:prstGeom prst="rect">
            <a:avLst/>
          </a:prstGeom>
          <a:noFill/>
        </p:spPr>
        <p:txBody>
          <a:bodyPr wrap="square" rtlCol="0">
            <a:spAutoFit/>
          </a:bodyPr>
          <a:lstStyle/>
          <a:p>
            <a:pPr algn="ctr" rtl="1"/>
            <a:r>
              <a:rPr lang="ar-EG" b="1" dirty="0"/>
              <a:t>جدول (1)</a:t>
            </a:r>
            <a:endParaRPr lang="en-US" dirty="0"/>
          </a:p>
          <a:p>
            <a:pPr algn="ctr" rtl="1"/>
            <a:r>
              <a:rPr lang="ar-EG" b="1" dirty="0"/>
              <a:t>عدد العاملين الحاصلين على الماجستير والدكتوراه من التخصصات المختلفة (عام 2017</a:t>
            </a:r>
            <a:r>
              <a:rPr lang="ar-EG" b="1" dirty="0" smtClean="0"/>
              <a:t>)</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4225371384"/>
              </p:ext>
            </p:extLst>
          </p:nvPr>
        </p:nvGraphicFramePr>
        <p:xfrm>
          <a:off x="1043611" y="4847735"/>
          <a:ext cx="7128789" cy="1533592"/>
        </p:xfrm>
        <a:graphic>
          <a:graphicData uri="http://schemas.openxmlformats.org/drawingml/2006/table">
            <a:tbl>
              <a:tblPr rtl="1" firstRow="1" firstCol="1" bandRow="1">
                <a:tableStyleId>{5C22544A-7EE6-4342-B048-85BDC9FD1C3A}</a:tableStyleId>
              </a:tblPr>
              <a:tblGrid>
                <a:gridCol w="1629895"/>
                <a:gridCol w="826931"/>
                <a:gridCol w="849901"/>
                <a:gridCol w="848904"/>
                <a:gridCol w="849901"/>
                <a:gridCol w="1132537"/>
                <a:gridCol w="990720"/>
              </a:tblGrid>
              <a:tr h="376908">
                <a:tc>
                  <a:txBody>
                    <a:bodyPr/>
                    <a:lstStyle/>
                    <a:p>
                      <a:pPr marL="0" marR="0" algn="ctr" rtl="1">
                        <a:lnSpc>
                          <a:spcPct val="115000"/>
                        </a:lnSpc>
                        <a:spcBef>
                          <a:spcPts val="0"/>
                        </a:spcBef>
                        <a:spcAft>
                          <a:spcPts val="0"/>
                        </a:spcAft>
                      </a:pPr>
                      <a:r>
                        <a:rPr lang="ar-EG" sz="1400">
                          <a:effectLst/>
                        </a:rPr>
                        <a:t>التخصص</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فيزياء</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كيمياء</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هندسة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زراعة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بيولوجيا</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صيدلة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779776">
                <a:tc>
                  <a:txBody>
                    <a:bodyPr/>
                    <a:lstStyle/>
                    <a:p>
                      <a:pPr marL="0" marR="0" algn="ctr" rtl="1">
                        <a:lnSpc>
                          <a:spcPct val="115000"/>
                        </a:lnSpc>
                        <a:spcBef>
                          <a:spcPts val="0"/>
                        </a:spcBef>
                        <a:spcAft>
                          <a:spcPts val="0"/>
                        </a:spcAft>
                      </a:pPr>
                      <a:r>
                        <a:rPr lang="ar-EG" sz="1400">
                          <a:effectLst/>
                        </a:rPr>
                        <a:t>درجة الماجستير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76908">
                <a:tc>
                  <a:txBody>
                    <a:bodyPr/>
                    <a:lstStyle/>
                    <a:p>
                      <a:pPr marL="0" marR="0" algn="ctr" rtl="1">
                        <a:lnSpc>
                          <a:spcPct val="115000"/>
                        </a:lnSpc>
                        <a:spcBef>
                          <a:spcPts val="0"/>
                        </a:spcBef>
                        <a:spcAft>
                          <a:spcPts val="0"/>
                        </a:spcAft>
                      </a:pPr>
                      <a:r>
                        <a:rPr lang="ar-EG" sz="1400">
                          <a:effectLst/>
                        </a:rPr>
                        <a:t>درجة الدكتوراه</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15000"/>
                        </a:lnSpc>
                        <a:spcBef>
                          <a:spcPts val="0"/>
                        </a:spcBef>
                        <a:spcAft>
                          <a:spcPts val="0"/>
                        </a:spcAft>
                      </a:pPr>
                      <a:r>
                        <a:rPr lang="ar-EG" sz="1400" dirty="0">
                          <a:effectLst/>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572189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5375</TotalTime>
  <Words>1554</Words>
  <Application>Microsoft Office PowerPoint</Application>
  <PresentationFormat>On-screen Show (4:3)</PresentationFormat>
  <Paragraphs>261</Paragraphs>
  <Slides>20</Slides>
  <Notes>1</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Office Theme</vt:lpstr>
      <vt:lpstr>1_Office Theme</vt:lpstr>
      <vt:lpstr>التجربة المصرية في مجال الاستخدامات السلمية للطاقة النووية  إعداد  ا.د. ليلى فكري فؤاد نائب رئيس هيئة الطاقة الذرية الأسبق للتدريب والتعاون الدولي</vt:lpstr>
      <vt:lpstr>PowerPoint Presentation</vt:lpstr>
      <vt:lpstr>                        مهام هيئة الطاقة الذرية</vt:lpstr>
      <vt:lpstr>اختصاصات هيئتي المحطات النووية والمواد النووية</vt:lpstr>
      <vt:lpstr>تطور هيئة الطاقة الذرية</vt:lpstr>
      <vt:lpstr>مستجدات سياق التنمية</vt:lpstr>
      <vt:lpstr>مساهمة الاستخدامات السلمية للطاقة النووية في تحقيق رؤية مصر 2030  هيئة الطاقة الذرية كدراسة حالة</vt:lpstr>
      <vt:lpstr>المحاور (تابع)</vt:lpstr>
      <vt:lpstr>   محاور (تابع) </vt:lpstr>
      <vt:lpstr>محاور (تابع)</vt:lpstr>
      <vt:lpstr>محاور (تابع)</vt:lpstr>
      <vt:lpstr>محاور (تابع)</vt:lpstr>
      <vt:lpstr>محاور (تابع)</vt:lpstr>
      <vt:lpstr>4- تحديات السياق الجديد للتنمية ومواجهتها:</vt:lpstr>
      <vt:lpstr>مواجهة التحديات</vt:lpstr>
      <vt:lpstr>5- القطاع النووي والتخطيط للمستقبل: </vt:lpstr>
      <vt:lpstr> القطاع النووي والتخطيط للمستقبل (تابع): </vt:lpstr>
      <vt:lpstr>القطاع النووي والتخطيط للمستقبل (تابع): </vt:lpstr>
      <vt:lpstr>الخلاصة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Peaceful Applications of Nuclear Energy</dc:title>
  <dc:creator>Keladham</dc:creator>
  <cp:lastModifiedBy>Abdulllahi Sheikh Shueb</cp:lastModifiedBy>
  <cp:revision>108</cp:revision>
  <dcterms:created xsi:type="dcterms:W3CDTF">2011-03-06T06:32:58Z</dcterms:created>
  <dcterms:modified xsi:type="dcterms:W3CDTF">2018-11-04T12:08:06Z</dcterms:modified>
</cp:coreProperties>
</file>